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>
        <p:scale>
          <a:sx n="64" d="100"/>
          <a:sy n="64" d="100"/>
        </p:scale>
        <p:origin x="-6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BED72C-CC21-4190-83C2-C15C91F58F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39CACB-E1B1-40EF-AF87-680C904AB642}">
      <dgm:prSet/>
      <dgm:spPr/>
      <dgm:t>
        <a:bodyPr/>
        <a:lstStyle/>
        <a:p>
          <a:r>
            <a:rPr lang="ru-RU" dirty="0" smtClean="0">
              <a:sym typeface="Symbol"/>
            </a:rPr>
            <a:t></a:t>
          </a:r>
          <a:r>
            <a:rPr lang="ru-RU" dirty="0" smtClean="0"/>
            <a:t> </a:t>
          </a:r>
          <a:r>
            <a:rPr lang="ru-RU" i="1" dirty="0" smtClean="0"/>
            <a:t>текущие, </a:t>
          </a:r>
          <a:r>
            <a:rPr lang="ru-RU" dirty="0" smtClean="0"/>
            <a:t>которые в свою очередь подразделяются на военные (содержание военнослужащих, их обучение и матери­ально-техническое обеспечение), социальные и др.;</a:t>
          </a:r>
          <a:endParaRPr lang="ru-RU" dirty="0"/>
        </a:p>
      </dgm:t>
    </dgm:pt>
    <dgm:pt modelId="{4438ABB2-4C76-4474-A86F-8EC3157D27D7}" type="parTrans" cxnId="{A8858C12-B6D8-4710-BE46-456952C19645}">
      <dgm:prSet/>
      <dgm:spPr/>
      <dgm:t>
        <a:bodyPr/>
        <a:lstStyle/>
        <a:p>
          <a:endParaRPr lang="ru-RU"/>
        </a:p>
      </dgm:t>
    </dgm:pt>
    <dgm:pt modelId="{49DC70B4-EF0D-4D3E-AA0E-DB30BCDF97EE}" type="sibTrans" cxnId="{A8858C12-B6D8-4710-BE46-456952C19645}">
      <dgm:prSet/>
      <dgm:spPr/>
      <dgm:t>
        <a:bodyPr/>
        <a:lstStyle/>
        <a:p>
          <a:endParaRPr lang="ru-RU"/>
        </a:p>
      </dgm:t>
    </dgm:pt>
    <dgm:pt modelId="{C0327C7D-FBE9-498F-99AE-0ACC96C87C78}">
      <dgm:prSet/>
      <dgm:spPr/>
      <dgm:t>
        <a:bodyPr/>
        <a:lstStyle/>
        <a:p>
          <a:r>
            <a:rPr lang="ru-RU" dirty="0" smtClean="0">
              <a:sym typeface="Symbol"/>
            </a:rPr>
            <a:t></a:t>
          </a:r>
          <a:r>
            <a:rPr lang="ru-RU" dirty="0" smtClean="0"/>
            <a:t> </a:t>
          </a:r>
          <a:r>
            <a:rPr lang="ru-RU" i="1" dirty="0" smtClean="0"/>
            <a:t>капитальные, </a:t>
          </a:r>
          <a:r>
            <a:rPr lang="ru-RU" dirty="0" smtClean="0"/>
            <a:t>включающие в себя военные (строительство военных объектов, закупка военной техники), расходы на иностранные дела (создание посольств, консульств за гра­ницей, а также взносы в международные кредитно-финансовые учреждения) и др.</a:t>
          </a:r>
          <a:endParaRPr lang="ru-RU" dirty="0"/>
        </a:p>
      </dgm:t>
    </dgm:pt>
    <dgm:pt modelId="{724111C5-854F-4B05-8564-31CBD6DFB709}" type="parTrans" cxnId="{5AB01063-BC2B-4870-8D5A-C0146B9E627D}">
      <dgm:prSet/>
      <dgm:spPr/>
      <dgm:t>
        <a:bodyPr/>
        <a:lstStyle/>
        <a:p>
          <a:endParaRPr lang="ru-RU"/>
        </a:p>
      </dgm:t>
    </dgm:pt>
    <dgm:pt modelId="{E14FF841-903C-4314-9E93-B79CF035F67A}" type="sibTrans" cxnId="{5AB01063-BC2B-4870-8D5A-C0146B9E627D}">
      <dgm:prSet/>
      <dgm:spPr/>
      <dgm:t>
        <a:bodyPr/>
        <a:lstStyle/>
        <a:p>
          <a:endParaRPr lang="ru-RU"/>
        </a:p>
      </dgm:t>
    </dgm:pt>
    <dgm:pt modelId="{3639DABA-8F85-433D-9845-C6F0AF0014EC}" type="pres">
      <dgm:prSet presAssocID="{8CBED72C-CC21-4190-83C2-C15C91F58F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AC046F-28A2-4718-91BA-9119664DA775}" type="pres">
      <dgm:prSet presAssocID="{9F39CACB-E1B1-40EF-AF87-680C904AB64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87EAD-ACEE-4E60-81B4-E852D61DE978}" type="pres">
      <dgm:prSet presAssocID="{49DC70B4-EF0D-4D3E-AA0E-DB30BCDF97EE}" presName="spacer" presStyleCnt="0"/>
      <dgm:spPr/>
    </dgm:pt>
    <dgm:pt modelId="{C2A2A440-B7E1-46F5-A53A-55249297E645}" type="pres">
      <dgm:prSet presAssocID="{C0327C7D-FBE9-498F-99AE-0ACC96C87C7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089453-F2B2-4513-BE47-86962618B5EC}" type="presOf" srcId="{C0327C7D-FBE9-498F-99AE-0ACC96C87C78}" destId="{C2A2A440-B7E1-46F5-A53A-55249297E645}" srcOrd="0" destOrd="0" presId="urn:microsoft.com/office/officeart/2005/8/layout/vList2"/>
    <dgm:cxn modelId="{5AB01063-BC2B-4870-8D5A-C0146B9E627D}" srcId="{8CBED72C-CC21-4190-83C2-C15C91F58F11}" destId="{C0327C7D-FBE9-498F-99AE-0ACC96C87C78}" srcOrd="1" destOrd="0" parTransId="{724111C5-854F-4B05-8564-31CBD6DFB709}" sibTransId="{E14FF841-903C-4314-9E93-B79CF035F67A}"/>
    <dgm:cxn modelId="{A8858C12-B6D8-4710-BE46-456952C19645}" srcId="{8CBED72C-CC21-4190-83C2-C15C91F58F11}" destId="{9F39CACB-E1B1-40EF-AF87-680C904AB642}" srcOrd="0" destOrd="0" parTransId="{4438ABB2-4C76-4474-A86F-8EC3157D27D7}" sibTransId="{49DC70B4-EF0D-4D3E-AA0E-DB30BCDF97EE}"/>
    <dgm:cxn modelId="{54AFC32D-7BEA-44F6-ADDD-A5AC609E7287}" type="presOf" srcId="{8CBED72C-CC21-4190-83C2-C15C91F58F11}" destId="{3639DABA-8F85-433D-9845-C6F0AF0014EC}" srcOrd="0" destOrd="0" presId="urn:microsoft.com/office/officeart/2005/8/layout/vList2"/>
    <dgm:cxn modelId="{ADF785C8-7142-45B4-9D92-94F6F909E577}" type="presOf" srcId="{9F39CACB-E1B1-40EF-AF87-680C904AB642}" destId="{10AC046F-28A2-4718-91BA-9119664DA775}" srcOrd="0" destOrd="0" presId="urn:microsoft.com/office/officeart/2005/8/layout/vList2"/>
    <dgm:cxn modelId="{1CA18ED1-EE7F-4B8A-B8AC-5EE301A16730}" type="presParOf" srcId="{3639DABA-8F85-433D-9845-C6F0AF0014EC}" destId="{10AC046F-28A2-4718-91BA-9119664DA775}" srcOrd="0" destOrd="0" presId="urn:microsoft.com/office/officeart/2005/8/layout/vList2"/>
    <dgm:cxn modelId="{C40CA7F1-ED1E-4132-A8FF-844DBA679040}" type="presParOf" srcId="{3639DABA-8F85-433D-9845-C6F0AF0014EC}" destId="{7BC87EAD-ACEE-4E60-81B4-E852D61DE978}" srcOrd="1" destOrd="0" presId="urn:microsoft.com/office/officeart/2005/8/layout/vList2"/>
    <dgm:cxn modelId="{5817815B-A22B-4A57-82F2-DBFC9CE7D3E8}" type="presParOf" srcId="{3639DABA-8F85-433D-9845-C6F0AF0014EC}" destId="{C2A2A440-B7E1-46F5-A53A-55249297E64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CF7C25-743A-4F2D-9574-17C1AAD0860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4C73BB-1657-4BE9-BF51-0F85446D820E}">
      <dgm:prSet phldrT="[Текст]"/>
      <dgm:spPr/>
      <dgm:t>
        <a:bodyPr/>
        <a:lstStyle/>
        <a:p>
          <a:r>
            <a:rPr lang="ru-RU" i="1" dirty="0" smtClean="0"/>
            <a:t>Парламентский контроль </a:t>
          </a:r>
          <a:r>
            <a:rPr lang="ru-RU" dirty="0" smtClean="0"/>
            <a:t>осуществляется в ходе обсужде­ния и принятия закона об исполнении бюджета на основании указанных выше документов, доклада Счетной палаты и общей декларации о центральных счетах органов учета и отчетности отдельных министерств, исполнявших бюджет.</a:t>
          </a:r>
          <a:endParaRPr lang="ru-RU" dirty="0"/>
        </a:p>
      </dgm:t>
    </dgm:pt>
    <dgm:pt modelId="{A5F0CE1C-D7AF-41B1-BC26-543CCD88A4C2}" type="parTrans" cxnId="{A2552E6B-70F0-4476-B14B-05108BEE5EC4}">
      <dgm:prSet/>
      <dgm:spPr/>
      <dgm:t>
        <a:bodyPr/>
        <a:lstStyle/>
        <a:p>
          <a:endParaRPr lang="ru-RU"/>
        </a:p>
      </dgm:t>
    </dgm:pt>
    <dgm:pt modelId="{F13A483C-F0C7-4955-80EF-502BD9B32EEB}" type="sibTrans" cxnId="{A2552E6B-70F0-4476-B14B-05108BEE5EC4}">
      <dgm:prSet/>
      <dgm:spPr/>
      <dgm:t>
        <a:bodyPr/>
        <a:lstStyle/>
        <a:p>
          <a:endParaRPr lang="ru-RU"/>
        </a:p>
      </dgm:t>
    </dgm:pt>
    <dgm:pt modelId="{73BC5CF7-2DEA-4C7B-8B96-44DAD42F0CFE}">
      <dgm:prSet/>
      <dgm:spPr/>
      <dgm:t>
        <a:bodyPr/>
        <a:lstStyle/>
        <a:p>
          <a:r>
            <a:rPr lang="ru-RU" i="1" smtClean="0"/>
            <a:t>Административный контроль </a:t>
          </a:r>
          <a:r>
            <a:rPr lang="ru-RU" smtClean="0"/>
            <a:t>ведется по иерархической струк­туре системы учета, когда бухгалтеры более высокого уровня контролируют более низкий уровень, а сами подчиняются главному казначею. </a:t>
          </a:r>
          <a:endParaRPr lang="ru-RU"/>
        </a:p>
      </dgm:t>
    </dgm:pt>
    <dgm:pt modelId="{832B0AA2-C717-401E-8EA8-AD7833DFF07E}" type="parTrans" cxnId="{04C9E313-E72C-4432-B8EE-A5DCED877055}">
      <dgm:prSet/>
      <dgm:spPr/>
      <dgm:t>
        <a:bodyPr/>
        <a:lstStyle/>
        <a:p>
          <a:endParaRPr lang="ru-RU"/>
        </a:p>
      </dgm:t>
    </dgm:pt>
    <dgm:pt modelId="{6E57C9B0-70E4-42ED-AC14-B3205F729799}" type="sibTrans" cxnId="{04C9E313-E72C-4432-B8EE-A5DCED877055}">
      <dgm:prSet/>
      <dgm:spPr/>
      <dgm:t>
        <a:bodyPr/>
        <a:lstStyle/>
        <a:p>
          <a:endParaRPr lang="ru-RU"/>
        </a:p>
      </dgm:t>
    </dgm:pt>
    <dgm:pt modelId="{E0229984-DB33-4884-8ABC-D3A39E3DCD85}">
      <dgm:prSet/>
      <dgm:spPr/>
      <dgm:t>
        <a:bodyPr/>
        <a:lstStyle/>
        <a:p>
          <a:r>
            <a:rPr lang="ru-RU" i="1" dirty="0" smtClean="0"/>
            <a:t>Судебный контроль </a:t>
          </a:r>
          <a:r>
            <a:rPr lang="ru-RU" dirty="0" smtClean="0"/>
            <a:t>осуществляется Счетной палатой, которая проверяет состояние учета и отчетности в той или иной организации, ведущей бюджетные счета (бухгалтерии). </a:t>
          </a:r>
          <a:endParaRPr lang="ru-RU" dirty="0"/>
        </a:p>
      </dgm:t>
    </dgm:pt>
    <dgm:pt modelId="{D1332804-5FB2-477F-B483-81C061A5A64B}" type="parTrans" cxnId="{DEC399B5-52FE-4EF3-9E96-7F58885543D4}">
      <dgm:prSet/>
      <dgm:spPr/>
      <dgm:t>
        <a:bodyPr/>
        <a:lstStyle/>
        <a:p>
          <a:endParaRPr lang="ru-RU"/>
        </a:p>
      </dgm:t>
    </dgm:pt>
    <dgm:pt modelId="{8C84B702-036B-42DB-B799-033F00E9CF2D}" type="sibTrans" cxnId="{DEC399B5-52FE-4EF3-9E96-7F58885543D4}">
      <dgm:prSet/>
      <dgm:spPr/>
      <dgm:t>
        <a:bodyPr/>
        <a:lstStyle/>
        <a:p>
          <a:endParaRPr lang="ru-RU"/>
        </a:p>
      </dgm:t>
    </dgm:pt>
    <dgm:pt modelId="{9C722545-C533-4400-B302-F63E44FD725D}" type="pres">
      <dgm:prSet presAssocID="{90CF7C25-743A-4F2D-9574-17C1AAD0860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BFA3AC-EFB4-4C08-94D7-E89470393638}" type="pres">
      <dgm:prSet presAssocID="{73BC5CF7-2DEA-4C7B-8B96-44DAD42F0CFE}" presName="comp" presStyleCnt="0"/>
      <dgm:spPr/>
    </dgm:pt>
    <dgm:pt modelId="{EB4063DC-931E-461B-98FC-1D17489C4154}" type="pres">
      <dgm:prSet presAssocID="{73BC5CF7-2DEA-4C7B-8B96-44DAD42F0CFE}" presName="box" presStyleLbl="node1" presStyleIdx="0" presStyleCnt="3"/>
      <dgm:spPr/>
      <dgm:t>
        <a:bodyPr/>
        <a:lstStyle/>
        <a:p>
          <a:endParaRPr lang="ru-RU"/>
        </a:p>
      </dgm:t>
    </dgm:pt>
    <dgm:pt modelId="{23BD286F-15AA-4C6C-BFEB-1471188EE9C7}" type="pres">
      <dgm:prSet presAssocID="{73BC5CF7-2DEA-4C7B-8B96-44DAD42F0CFE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5081FF9-44D6-4A71-AAE8-0BF51420B8D3}" type="pres">
      <dgm:prSet presAssocID="{73BC5CF7-2DEA-4C7B-8B96-44DAD42F0CF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92B618-4637-4490-A338-64766C6DBE65}" type="pres">
      <dgm:prSet presAssocID="{6E57C9B0-70E4-42ED-AC14-B3205F729799}" presName="spacer" presStyleCnt="0"/>
      <dgm:spPr/>
    </dgm:pt>
    <dgm:pt modelId="{9F24962C-E1B9-4C17-BFC0-7DAF92882A88}" type="pres">
      <dgm:prSet presAssocID="{E0229984-DB33-4884-8ABC-D3A39E3DCD85}" presName="comp" presStyleCnt="0"/>
      <dgm:spPr/>
    </dgm:pt>
    <dgm:pt modelId="{07A91959-3151-4E28-88F3-781E5A2A1D58}" type="pres">
      <dgm:prSet presAssocID="{E0229984-DB33-4884-8ABC-D3A39E3DCD85}" presName="box" presStyleLbl="node1" presStyleIdx="1" presStyleCnt="3"/>
      <dgm:spPr/>
      <dgm:t>
        <a:bodyPr/>
        <a:lstStyle/>
        <a:p>
          <a:endParaRPr lang="ru-RU"/>
        </a:p>
      </dgm:t>
    </dgm:pt>
    <dgm:pt modelId="{BD1B5ED7-6277-436F-830E-522957538026}" type="pres">
      <dgm:prSet presAssocID="{E0229984-DB33-4884-8ABC-D3A39E3DCD8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8B7F598-323F-42B4-9FD1-89569F3B19B7}" type="pres">
      <dgm:prSet presAssocID="{E0229984-DB33-4884-8ABC-D3A39E3DCD8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7D6A20-821E-407B-B92F-C20581EB055B}" type="pres">
      <dgm:prSet presAssocID="{8C84B702-036B-42DB-B799-033F00E9CF2D}" presName="spacer" presStyleCnt="0"/>
      <dgm:spPr/>
    </dgm:pt>
    <dgm:pt modelId="{ABD14161-BA39-465A-B4AA-C3D6218835BF}" type="pres">
      <dgm:prSet presAssocID="{9E4C73BB-1657-4BE9-BF51-0F85446D820E}" presName="comp" presStyleCnt="0"/>
      <dgm:spPr/>
    </dgm:pt>
    <dgm:pt modelId="{87E6DD86-F5C3-4A92-84B2-81DF2FAFBFAC}" type="pres">
      <dgm:prSet presAssocID="{9E4C73BB-1657-4BE9-BF51-0F85446D820E}" presName="box" presStyleLbl="node1" presStyleIdx="2" presStyleCnt="3"/>
      <dgm:spPr/>
      <dgm:t>
        <a:bodyPr/>
        <a:lstStyle/>
        <a:p>
          <a:endParaRPr lang="ru-RU"/>
        </a:p>
      </dgm:t>
    </dgm:pt>
    <dgm:pt modelId="{F39B536C-A4EF-48CE-823B-CB033894C647}" type="pres">
      <dgm:prSet presAssocID="{9E4C73BB-1657-4BE9-BF51-0F85446D820E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0702811-29B9-4D8C-9669-3F5862F0967F}" type="pres">
      <dgm:prSet presAssocID="{9E4C73BB-1657-4BE9-BF51-0F85446D820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2E8F99-E4E1-4963-97FF-14C54ADD11A2}" type="presOf" srcId="{E0229984-DB33-4884-8ABC-D3A39E3DCD85}" destId="{C8B7F598-323F-42B4-9FD1-89569F3B19B7}" srcOrd="1" destOrd="0" presId="urn:microsoft.com/office/officeart/2005/8/layout/vList4"/>
    <dgm:cxn modelId="{A2552E6B-70F0-4476-B14B-05108BEE5EC4}" srcId="{90CF7C25-743A-4F2D-9574-17C1AAD08606}" destId="{9E4C73BB-1657-4BE9-BF51-0F85446D820E}" srcOrd="2" destOrd="0" parTransId="{A5F0CE1C-D7AF-41B1-BC26-543CCD88A4C2}" sibTransId="{F13A483C-F0C7-4955-80EF-502BD9B32EEB}"/>
    <dgm:cxn modelId="{4CEDF0E4-B7A3-4A10-961E-132C53410B26}" type="presOf" srcId="{73BC5CF7-2DEA-4C7B-8B96-44DAD42F0CFE}" destId="{55081FF9-44D6-4A71-AAE8-0BF51420B8D3}" srcOrd="1" destOrd="0" presId="urn:microsoft.com/office/officeart/2005/8/layout/vList4"/>
    <dgm:cxn modelId="{32961D19-C360-4A7D-8A5B-6343859B0C18}" type="presOf" srcId="{90CF7C25-743A-4F2D-9574-17C1AAD08606}" destId="{9C722545-C533-4400-B302-F63E44FD725D}" srcOrd="0" destOrd="0" presId="urn:microsoft.com/office/officeart/2005/8/layout/vList4"/>
    <dgm:cxn modelId="{061C1288-636C-4AEE-A34C-A9C82DA10D4C}" type="presOf" srcId="{9E4C73BB-1657-4BE9-BF51-0F85446D820E}" destId="{30702811-29B9-4D8C-9669-3F5862F0967F}" srcOrd="1" destOrd="0" presId="urn:microsoft.com/office/officeart/2005/8/layout/vList4"/>
    <dgm:cxn modelId="{53BC1F64-125A-446D-822F-4A04D4B27312}" type="presOf" srcId="{73BC5CF7-2DEA-4C7B-8B96-44DAD42F0CFE}" destId="{EB4063DC-931E-461B-98FC-1D17489C4154}" srcOrd="0" destOrd="0" presId="urn:microsoft.com/office/officeart/2005/8/layout/vList4"/>
    <dgm:cxn modelId="{91E231D9-E209-46DD-A729-D3FDD364D2A1}" type="presOf" srcId="{9E4C73BB-1657-4BE9-BF51-0F85446D820E}" destId="{87E6DD86-F5C3-4A92-84B2-81DF2FAFBFAC}" srcOrd="0" destOrd="0" presId="urn:microsoft.com/office/officeart/2005/8/layout/vList4"/>
    <dgm:cxn modelId="{DEC399B5-52FE-4EF3-9E96-7F58885543D4}" srcId="{90CF7C25-743A-4F2D-9574-17C1AAD08606}" destId="{E0229984-DB33-4884-8ABC-D3A39E3DCD85}" srcOrd="1" destOrd="0" parTransId="{D1332804-5FB2-477F-B483-81C061A5A64B}" sibTransId="{8C84B702-036B-42DB-B799-033F00E9CF2D}"/>
    <dgm:cxn modelId="{04C9E313-E72C-4432-B8EE-A5DCED877055}" srcId="{90CF7C25-743A-4F2D-9574-17C1AAD08606}" destId="{73BC5CF7-2DEA-4C7B-8B96-44DAD42F0CFE}" srcOrd="0" destOrd="0" parTransId="{832B0AA2-C717-401E-8EA8-AD7833DFF07E}" sibTransId="{6E57C9B0-70E4-42ED-AC14-B3205F729799}"/>
    <dgm:cxn modelId="{C1E4F90F-F521-4B6F-AE66-5DD609B41458}" type="presOf" srcId="{E0229984-DB33-4884-8ABC-D3A39E3DCD85}" destId="{07A91959-3151-4E28-88F3-781E5A2A1D58}" srcOrd="0" destOrd="0" presId="urn:microsoft.com/office/officeart/2005/8/layout/vList4"/>
    <dgm:cxn modelId="{0BAAA0F9-7F79-49DC-AD36-8E0E26472DEE}" type="presParOf" srcId="{9C722545-C533-4400-B302-F63E44FD725D}" destId="{E1BFA3AC-EFB4-4C08-94D7-E89470393638}" srcOrd="0" destOrd="0" presId="urn:microsoft.com/office/officeart/2005/8/layout/vList4"/>
    <dgm:cxn modelId="{CD1B11F4-391D-41F6-8CFD-F9AB4F2BDD11}" type="presParOf" srcId="{E1BFA3AC-EFB4-4C08-94D7-E89470393638}" destId="{EB4063DC-931E-461B-98FC-1D17489C4154}" srcOrd="0" destOrd="0" presId="urn:microsoft.com/office/officeart/2005/8/layout/vList4"/>
    <dgm:cxn modelId="{E7396EC5-9AAC-498A-B623-F91F4D4D7017}" type="presParOf" srcId="{E1BFA3AC-EFB4-4C08-94D7-E89470393638}" destId="{23BD286F-15AA-4C6C-BFEB-1471188EE9C7}" srcOrd="1" destOrd="0" presId="urn:microsoft.com/office/officeart/2005/8/layout/vList4"/>
    <dgm:cxn modelId="{3F60A81B-F704-4DC5-8987-4267DBD52C4A}" type="presParOf" srcId="{E1BFA3AC-EFB4-4C08-94D7-E89470393638}" destId="{55081FF9-44D6-4A71-AAE8-0BF51420B8D3}" srcOrd="2" destOrd="0" presId="urn:microsoft.com/office/officeart/2005/8/layout/vList4"/>
    <dgm:cxn modelId="{5DEBA803-5B43-47DA-BDF0-32D7FE0266BB}" type="presParOf" srcId="{9C722545-C533-4400-B302-F63E44FD725D}" destId="{C992B618-4637-4490-A338-64766C6DBE65}" srcOrd="1" destOrd="0" presId="urn:microsoft.com/office/officeart/2005/8/layout/vList4"/>
    <dgm:cxn modelId="{BFB0A52C-5D6E-46DE-A61C-08B0C71ABAC0}" type="presParOf" srcId="{9C722545-C533-4400-B302-F63E44FD725D}" destId="{9F24962C-E1B9-4C17-BFC0-7DAF92882A88}" srcOrd="2" destOrd="0" presId="urn:microsoft.com/office/officeart/2005/8/layout/vList4"/>
    <dgm:cxn modelId="{C98CD5E6-4852-405D-A087-0B9D4B2356D2}" type="presParOf" srcId="{9F24962C-E1B9-4C17-BFC0-7DAF92882A88}" destId="{07A91959-3151-4E28-88F3-781E5A2A1D58}" srcOrd="0" destOrd="0" presId="urn:microsoft.com/office/officeart/2005/8/layout/vList4"/>
    <dgm:cxn modelId="{5B11B289-0247-4313-8EC2-E103C0E1CAA8}" type="presParOf" srcId="{9F24962C-E1B9-4C17-BFC0-7DAF92882A88}" destId="{BD1B5ED7-6277-436F-830E-522957538026}" srcOrd="1" destOrd="0" presId="urn:microsoft.com/office/officeart/2005/8/layout/vList4"/>
    <dgm:cxn modelId="{36127E3E-CB08-4F27-A386-4E03B7B6340F}" type="presParOf" srcId="{9F24962C-E1B9-4C17-BFC0-7DAF92882A88}" destId="{C8B7F598-323F-42B4-9FD1-89569F3B19B7}" srcOrd="2" destOrd="0" presId="urn:microsoft.com/office/officeart/2005/8/layout/vList4"/>
    <dgm:cxn modelId="{708B60C6-5CDD-4EF4-8E8F-239F98449FC6}" type="presParOf" srcId="{9C722545-C533-4400-B302-F63E44FD725D}" destId="{4B7D6A20-821E-407B-B92F-C20581EB055B}" srcOrd="3" destOrd="0" presId="urn:microsoft.com/office/officeart/2005/8/layout/vList4"/>
    <dgm:cxn modelId="{FB182DFE-1F50-4EB1-B2F4-F1A3D120498F}" type="presParOf" srcId="{9C722545-C533-4400-B302-F63E44FD725D}" destId="{ABD14161-BA39-465A-B4AA-C3D6218835BF}" srcOrd="4" destOrd="0" presId="urn:microsoft.com/office/officeart/2005/8/layout/vList4"/>
    <dgm:cxn modelId="{E8E4E0BB-D055-441D-AEE1-71AAD7F10CBF}" type="presParOf" srcId="{ABD14161-BA39-465A-B4AA-C3D6218835BF}" destId="{87E6DD86-F5C3-4A92-84B2-81DF2FAFBFAC}" srcOrd="0" destOrd="0" presId="urn:microsoft.com/office/officeart/2005/8/layout/vList4"/>
    <dgm:cxn modelId="{BC576F8B-2639-41EB-A7CB-1433D1BF6752}" type="presParOf" srcId="{ABD14161-BA39-465A-B4AA-C3D6218835BF}" destId="{F39B536C-A4EF-48CE-823B-CB033894C647}" srcOrd="1" destOrd="0" presId="urn:microsoft.com/office/officeart/2005/8/layout/vList4"/>
    <dgm:cxn modelId="{76CBA30A-B485-40C5-A9EC-0C8A8FC8D410}" type="presParOf" srcId="{ABD14161-BA39-465A-B4AA-C3D6218835BF}" destId="{30702811-29B9-4D8C-9669-3F5862F0967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CD1779-94CD-4F61-B790-7B7FE235214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5AC74838-D478-4BD4-932F-4260E3789AEA}">
      <dgm:prSet custT="1"/>
      <dgm:spPr/>
      <dgm:t>
        <a:bodyPr/>
        <a:lstStyle/>
        <a:p>
          <a:r>
            <a:rPr lang="ru-RU" sz="2000" dirty="0" smtClean="0"/>
            <a:t>бюджеты различных местных организаций;</a:t>
          </a:r>
          <a:endParaRPr lang="ru-RU" sz="2000" dirty="0"/>
        </a:p>
      </dgm:t>
    </dgm:pt>
    <dgm:pt modelId="{DEE0DC96-F51E-47AF-B3A9-0E0D91043B39}" type="parTrans" cxnId="{E413C1C1-B497-4764-A016-6C787E0563BB}">
      <dgm:prSet/>
      <dgm:spPr/>
      <dgm:t>
        <a:bodyPr/>
        <a:lstStyle/>
        <a:p>
          <a:endParaRPr lang="ru-RU"/>
        </a:p>
      </dgm:t>
    </dgm:pt>
    <dgm:pt modelId="{CA33CE3D-6087-4DBE-81E6-21461B746E54}" type="sibTrans" cxnId="{E413C1C1-B497-4764-A016-6C787E0563BB}">
      <dgm:prSet/>
      <dgm:spPr/>
      <dgm:t>
        <a:bodyPr/>
        <a:lstStyle/>
        <a:p>
          <a:endParaRPr lang="ru-RU"/>
        </a:p>
      </dgm:t>
    </dgm:pt>
    <dgm:pt modelId="{EDEA2BCF-70F5-48BC-B4D9-AF13CC35C701}">
      <dgm:prSet custT="1"/>
      <dgm:spPr/>
      <dgm:t>
        <a:bodyPr/>
        <a:lstStyle/>
        <a:p>
          <a:r>
            <a:rPr lang="ru-RU" sz="2000" dirty="0" smtClean="0"/>
            <a:t>бюджеты</a:t>
          </a:r>
          <a:r>
            <a:rPr lang="ru-RU" sz="2800" dirty="0" smtClean="0"/>
            <a:t> </a:t>
          </a:r>
          <a:r>
            <a:rPr lang="ru-RU" sz="2000" dirty="0" smtClean="0"/>
            <a:t>территориальных организаций (бюджеты регионов, департаментов и округов), а также их объединений: городских сообществ, районов, синдикатов</a:t>
          </a:r>
          <a:r>
            <a:rPr lang="ru-RU" sz="1800" dirty="0" smtClean="0"/>
            <a:t>.</a:t>
          </a:r>
          <a:endParaRPr lang="ru-RU" sz="1800" dirty="0"/>
        </a:p>
      </dgm:t>
    </dgm:pt>
    <dgm:pt modelId="{50DB577E-211B-47CB-B278-6E737A1B463B}" type="parTrans" cxnId="{972353C9-2668-4F1A-8B7B-16FDF63D8234}">
      <dgm:prSet/>
      <dgm:spPr/>
      <dgm:t>
        <a:bodyPr/>
        <a:lstStyle/>
        <a:p>
          <a:endParaRPr lang="ru-RU"/>
        </a:p>
      </dgm:t>
    </dgm:pt>
    <dgm:pt modelId="{0A4A2FCA-C2AE-45DD-898C-57173C89CA58}" type="sibTrans" cxnId="{972353C9-2668-4F1A-8B7B-16FDF63D8234}">
      <dgm:prSet/>
      <dgm:spPr/>
      <dgm:t>
        <a:bodyPr/>
        <a:lstStyle/>
        <a:p>
          <a:endParaRPr lang="ru-RU"/>
        </a:p>
      </dgm:t>
    </dgm:pt>
    <dgm:pt modelId="{64B91CBC-2894-40E1-BDF8-E7B1D19BA8F4}" type="pres">
      <dgm:prSet presAssocID="{F1CD1779-94CD-4F61-B790-7B7FE235214E}" presName="Name0" presStyleCnt="0">
        <dgm:presLayoutVars>
          <dgm:dir/>
          <dgm:resizeHandles val="exact"/>
        </dgm:presLayoutVars>
      </dgm:prSet>
      <dgm:spPr/>
    </dgm:pt>
    <dgm:pt modelId="{AD0A5CC5-EAC2-436F-A380-6846116130C8}" type="pres">
      <dgm:prSet presAssocID="{F1CD1779-94CD-4F61-B790-7B7FE235214E}" presName="fgShape" presStyleLbl="fgShp" presStyleIdx="0" presStyleCnt="1"/>
      <dgm:spPr/>
    </dgm:pt>
    <dgm:pt modelId="{ED9D7E63-ECEE-4C61-9C7E-0E3BF3E354E1}" type="pres">
      <dgm:prSet presAssocID="{F1CD1779-94CD-4F61-B790-7B7FE235214E}" presName="linComp" presStyleCnt="0"/>
      <dgm:spPr/>
    </dgm:pt>
    <dgm:pt modelId="{5938C8DD-98D5-4C29-9027-BE9E2B54D454}" type="pres">
      <dgm:prSet presAssocID="{5AC74838-D478-4BD4-932F-4260E3789AEA}" presName="compNode" presStyleCnt="0"/>
      <dgm:spPr/>
    </dgm:pt>
    <dgm:pt modelId="{24276667-9336-478C-A5D6-93FB3C16B3CD}" type="pres">
      <dgm:prSet presAssocID="{5AC74838-D478-4BD4-932F-4260E3789AEA}" presName="bkgdShape" presStyleLbl="node1" presStyleIdx="0" presStyleCnt="2"/>
      <dgm:spPr/>
      <dgm:t>
        <a:bodyPr/>
        <a:lstStyle/>
        <a:p>
          <a:endParaRPr lang="ru-RU"/>
        </a:p>
      </dgm:t>
    </dgm:pt>
    <dgm:pt modelId="{A283307D-163B-43AB-8FFB-0BE79ECA78B8}" type="pres">
      <dgm:prSet presAssocID="{5AC74838-D478-4BD4-932F-4260E3789AEA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9406E-B56B-4B88-A611-A22DFAC31514}" type="pres">
      <dgm:prSet presAssocID="{5AC74838-D478-4BD4-932F-4260E3789AEA}" presName="invisiNode" presStyleLbl="node1" presStyleIdx="0" presStyleCnt="2"/>
      <dgm:spPr/>
    </dgm:pt>
    <dgm:pt modelId="{AB37491C-4704-430A-B935-CB5D0B1FFC78}" type="pres">
      <dgm:prSet presAssocID="{5AC74838-D478-4BD4-932F-4260E3789AEA}" presName="imagNode" presStyleLbl="fgImgPlace1" presStyleIdx="0" presStyleCnt="2" custScaleX="169976" custScaleY="13027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98CDC74-4349-4776-B372-A8A1F35B1E42}" type="pres">
      <dgm:prSet presAssocID="{CA33CE3D-6087-4DBE-81E6-21461B746E5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34C0291-A1F6-4F78-901E-B8FB1C18F7B3}" type="pres">
      <dgm:prSet presAssocID="{EDEA2BCF-70F5-48BC-B4D9-AF13CC35C701}" presName="compNode" presStyleCnt="0"/>
      <dgm:spPr/>
    </dgm:pt>
    <dgm:pt modelId="{BD3B477A-4E16-4316-A6CB-9940578A5545}" type="pres">
      <dgm:prSet presAssocID="{EDEA2BCF-70F5-48BC-B4D9-AF13CC35C701}" presName="bkgdShape" presStyleLbl="node1" presStyleIdx="1" presStyleCnt="2"/>
      <dgm:spPr/>
      <dgm:t>
        <a:bodyPr/>
        <a:lstStyle/>
        <a:p>
          <a:endParaRPr lang="ru-RU"/>
        </a:p>
      </dgm:t>
    </dgm:pt>
    <dgm:pt modelId="{6B257571-B3F8-4EDC-A342-EDD375B84CA7}" type="pres">
      <dgm:prSet presAssocID="{EDEA2BCF-70F5-48BC-B4D9-AF13CC35C701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EA969D-204A-49EF-AD5B-059060F266FA}" type="pres">
      <dgm:prSet presAssocID="{EDEA2BCF-70F5-48BC-B4D9-AF13CC35C701}" presName="invisiNode" presStyleLbl="node1" presStyleIdx="1" presStyleCnt="2"/>
      <dgm:spPr/>
    </dgm:pt>
    <dgm:pt modelId="{86818FB8-94B3-4D07-B5FF-3B09C993C6F8}" type="pres">
      <dgm:prSet presAssocID="{EDEA2BCF-70F5-48BC-B4D9-AF13CC35C701}" presName="imagNode" presStyleLbl="fgImgPlace1" presStyleIdx="1" presStyleCnt="2" custScaleX="160517" custScaleY="122269" custLinFactNeighborX="0" custLinFactNeighborY="-945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E742BBAF-0E33-4D5D-BDEE-BC69BF942494}" type="presOf" srcId="{CA33CE3D-6087-4DBE-81E6-21461B746E54}" destId="{B98CDC74-4349-4776-B372-A8A1F35B1E42}" srcOrd="0" destOrd="0" presId="urn:microsoft.com/office/officeart/2005/8/layout/hList7"/>
    <dgm:cxn modelId="{3E97E358-9CE4-429B-8E89-0CD05C786741}" type="presOf" srcId="{EDEA2BCF-70F5-48BC-B4D9-AF13CC35C701}" destId="{6B257571-B3F8-4EDC-A342-EDD375B84CA7}" srcOrd="1" destOrd="0" presId="urn:microsoft.com/office/officeart/2005/8/layout/hList7"/>
    <dgm:cxn modelId="{562BBE40-4BA7-40A6-86BC-E2C0853088DE}" type="presOf" srcId="{EDEA2BCF-70F5-48BC-B4D9-AF13CC35C701}" destId="{BD3B477A-4E16-4316-A6CB-9940578A5545}" srcOrd="0" destOrd="0" presId="urn:microsoft.com/office/officeart/2005/8/layout/hList7"/>
    <dgm:cxn modelId="{1F11B234-4337-4C5B-AADE-EB10DDDCC86E}" type="presOf" srcId="{F1CD1779-94CD-4F61-B790-7B7FE235214E}" destId="{64B91CBC-2894-40E1-BDF8-E7B1D19BA8F4}" srcOrd="0" destOrd="0" presId="urn:microsoft.com/office/officeart/2005/8/layout/hList7"/>
    <dgm:cxn modelId="{972353C9-2668-4F1A-8B7B-16FDF63D8234}" srcId="{F1CD1779-94CD-4F61-B790-7B7FE235214E}" destId="{EDEA2BCF-70F5-48BC-B4D9-AF13CC35C701}" srcOrd="1" destOrd="0" parTransId="{50DB577E-211B-47CB-B278-6E737A1B463B}" sibTransId="{0A4A2FCA-C2AE-45DD-898C-57173C89CA58}"/>
    <dgm:cxn modelId="{59C7AF4D-B976-4F60-A435-ECC05D68BCCF}" type="presOf" srcId="{5AC74838-D478-4BD4-932F-4260E3789AEA}" destId="{A283307D-163B-43AB-8FFB-0BE79ECA78B8}" srcOrd="1" destOrd="0" presId="urn:microsoft.com/office/officeart/2005/8/layout/hList7"/>
    <dgm:cxn modelId="{E413C1C1-B497-4764-A016-6C787E0563BB}" srcId="{F1CD1779-94CD-4F61-B790-7B7FE235214E}" destId="{5AC74838-D478-4BD4-932F-4260E3789AEA}" srcOrd="0" destOrd="0" parTransId="{DEE0DC96-F51E-47AF-B3A9-0E0D91043B39}" sibTransId="{CA33CE3D-6087-4DBE-81E6-21461B746E54}"/>
    <dgm:cxn modelId="{5B2BFE77-9C9F-451D-8387-6E3E7EE5D1D1}" type="presOf" srcId="{5AC74838-D478-4BD4-932F-4260E3789AEA}" destId="{24276667-9336-478C-A5D6-93FB3C16B3CD}" srcOrd="0" destOrd="0" presId="urn:microsoft.com/office/officeart/2005/8/layout/hList7"/>
    <dgm:cxn modelId="{CED7AC4A-9A8C-4B0C-9D02-71BF0F62969C}" type="presParOf" srcId="{64B91CBC-2894-40E1-BDF8-E7B1D19BA8F4}" destId="{AD0A5CC5-EAC2-436F-A380-6846116130C8}" srcOrd="0" destOrd="0" presId="urn:microsoft.com/office/officeart/2005/8/layout/hList7"/>
    <dgm:cxn modelId="{009389B4-4CF2-4991-AA65-46C70955119E}" type="presParOf" srcId="{64B91CBC-2894-40E1-BDF8-E7B1D19BA8F4}" destId="{ED9D7E63-ECEE-4C61-9C7E-0E3BF3E354E1}" srcOrd="1" destOrd="0" presId="urn:microsoft.com/office/officeart/2005/8/layout/hList7"/>
    <dgm:cxn modelId="{57046798-AB5D-4D68-9CFE-4F23E8DF27A0}" type="presParOf" srcId="{ED9D7E63-ECEE-4C61-9C7E-0E3BF3E354E1}" destId="{5938C8DD-98D5-4C29-9027-BE9E2B54D454}" srcOrd="0" destOrd="0" presId="urn:microsoft.com/office/officeart/2005/8/layout/hList7"/>
    <dgm:cxn modelId="{D48F111B-AAA1-41B0-81F2-B8C44A3A0B4D}" type="presParOf" srcId="{5938C8DD-98D5-4C29-9027-BE9E2B54D454}" destId="{24276667-9336-478C-A5D6-93FB3C16B3CD}" srcOrd="0" destOrd="0" presId="urn:microsoft.com/office/officeart/2005/8/layout/hList7"/>
    <dgm:cxn modelId="{B5CBBCE6-D8F4-4F9F-8DF9-8625140376B4}" type="presParOf" srcId="{5938C8DD-98D5-4C29-9027-BE9E2B54D454}" destId="{A283307D-163B-43AB-8FFB-0BE79ECA78B8}" srcOrd="1" destOrd="0" presId="urn:microsoft.com/office/officeart/2005/8/layout/hList7"/>
    <dgm:cxn modelId="{1CC622DA-61AC-42FE-A9F1-373F9DD8BB6F}" type="presParOf" srcId="{5938C8DD-98D5-4C29-9027-BE9E2B54D454}" destId="{9AB9406E-B56B-4B88-A611-A22DFAC31514}" srcOrd="2" destOrd="0" presId="urn:microsoft.com/office/officeart/2005/8/layout/hList7"/>
    <dgm:cxn modelId="{D1B9D91C-829D-4049-B209-D2CACE24BB3E}" type="presParOf" srcId="{5938C8DD-98D5-4C29-9027-BE9E2B54D454}" destId="{AB37491C-4704-430A-B935-CB5D0B1FFC78}" srcOrd="3" destOrd="0" presId="urn:microsoft.com/office/officeart/2005/8/layout/hList7"/>
    <dgm:cxn modelId="{5501C0F1-5A04-4BBD-9DE5-843F5EBB5019}" type="presParOf" srcId="{ED9D7E63-ECEE-4C61-9C7E-0E3BF3E354E1}" destId="{B98CDC74-4349-4776-B372-A8A1F35B1E42}" srcOrd="1" destOrd="0" presId="urn:microsoft.com/office/officeart/2005/8/layout/hList7"/>
    <dgm:cxn modelId="{C4A64852-BD5E-432C-99AE-31AEFC6D02A8}" type="presParOf" srcId="{ED9D7E63-ECEE-4C61-9C7E-0E3BF3E354E1}" destId="{834C0291-A1F6-4F78-901E-B8FB1C18F7B3}" srcOrd="2" destOrd="0" presId="urn:microsoft.com/office/officeart/2005/8/layout/hList7"/>
    <dgm:cxn modelId="{C69CC56F-7B21-4391-B0AC-F65F557EDCF7}" type="presParOf" srcId="{834C0291-A1F6-4F78-901E-B8FB1C18F7B3}" destId="{BD3B477A-4E16-4316-A6CB-9940578A5545}" srcOrd="0" destOrd="0" presId="urn:microsoft.com/office/officeart/2005/8/layout/hList7"/>
    <dgm:cxn modelId="{BDCC3CB3-3DE4-453B-9141-E6F0E43D0B61}" type="presParOf" srcId="{834C0291-A1F6-4F78-901E-B8FB1C18F7B3}" destId="{6B257571-B3F8-4EDC-A342-EDD375B84CA7}" srcOrd="1" destOrd="0" presId="urn:microsoft.com/office/officeart/2005/8/layout/hList7"/>
    <dgm:cxn modelId="{EA3A6CE4-6690-4A47-B13C-43D418F59FAC}" type="presParOf" srcId="{834C0291-A1F6-4F78-901E-B8FB1C18F7B3}" destId="{0EEA969D-204A-49EF-AD5B-059060F266FA}" srcOrd="2" destOrd="0" presId="urn:microsoft.com/office/officeart/2005/8/layout/hList7"/>
    <dgm:cxn modelId="{852EFCAD-9B04-4C20-969C-5C6C87DEA5F1}" type="presParOf" srcId="{834C0291-A1F6-4F78-901E-B8FB1C18F7B3}" destId="{86818FB8-94B3-4D07-B5FF-3B09C993C6F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6D4BAF-AAA9-4F4B-914E-09CC2D5DD89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73CDEE-0BF5-497E-92C4-36F1C7F7629C}">
      <dgm:prSet phldrT="[Текст]"/>
      <dgm:spPr/>
      <dgm:t>
        <a:bodyPr/>
        <a:lstStyle/>
        <a:p>
          <a:r>
            <a:rPr lang="ru-RU" dirty="0" smtClean="0"/>
            <a:t>фонды доходов и расходов, которые включаются в бюджет (фонд экономического и социального развития страны);</a:t>
          </a:r>
          <a:endParaRPr lang="ru-RU" dirty="0"/>
        </a:p>
      </dgm:t>
    </dgm:pt>
    <dgm:pt modelId="{56CCC6FC-3CFC-4AB4-82E9-37CEF22AAC12}" type="sibTrans" cxnId="{26FDFCAB-5D75-4F20-83F1-F433BB35DF41}">
      <dgm:prSet/>
      <dgm:spPr/>
      <dgm:t>
        <a:bodyPr/>
        <a:lstStyle/>
        <a:p>
          <a:endParaRPr lang="ru-RU"/>
        </a:p>
      </dgm:t>
    </dgm:pt>
    <dgm:pt modelId="{DD259D59-A227-440A-A805-A490820D690D}" type="parTrans" cxnId="{26FDFCAB-5D75-4F20-83F1-F433BB35DF41}">
      <dgm:prSet/>
      <dgm:spPr/>
      <dgm:t>
        <a:bodyPr/>
        <a:lstStyle/>
        <a:p>
          <a:endParaRPr lang="ru-RU"/>
        </a:p>
      </dgm:t>
    </dgm:pt>
    <dgm:pt modelId="{04A044ED-ED6B-499D-93D3-07F3AE806FFB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Специальные фонды можно разделить на две основные группы: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FEDCC6DE-5235-4D6D-9974-D24FC4331CA5}" type="sibTrans" cxnId="{9BE47D18-0887-4B1A-8E97-F5D2B2A21250}">
      <dgm:prSet/>
      <dgm:spPr/>
      <dgm:t>
        <a:bodyPr/>
        <a:lstStyle/>
        <a:p>
          <a:endParaRPr lang="ru-RU"/>
        </a:p>
      </dgm:t>
    </dgm:pt>
    <dgm:pt modelId="{11934A87-1405-4B24-92D5-808890BC3B62}" type="parTrans" cxnId="{9BE47D18-0887-4B1A-8E97-F5D2B2A21250}">
      <dgm:prSet/>
      <dgm:spPr/>
      <dgm:t>
        <a:bodyPr/>
        <a:lstStyle/>
        <a:p>
          <a:endParaRPr lang="ru-RU"/>
        </a:p>
      </dgm:t>
    </dgm:pt>
    <dgm:pt modelId="{7280F30F-3BB4-41BD-BE3B-3322F8F81C79}">
      <dgm:prSet/>
      <dgm:spPr/>
      <dgm:t>
        <a:bodyPr/>
        <a:lstStyle/>
        <a:p>
          <a:r>
            <a:rPr lang="ru-RU" dirty="0" smtClean="0"/>
            <a:t>внебюджетные фонды, юридически независимые.</a:t>
          </a:r>
        </a:p>
      </dgm:t>
    </dgm:pt>
    <dgm:pt modelId="{3BB25449-478A-4B90-B3E3-DD6AE9801820}" type="parTrans" cxnId="{6E90A8FA-8C64-4984-A0CA-C7C48B733A7C}">
      <dgm:prSet/>
      <dgm:spPr/>
      <dgm:t>
        <a:bodyPr/>
        <a:lstStyle/>
        <a:p>
          <a:endParaRPr lang="ru-RU"/>
        </a:p>
      </dgm:t>
    </dgm:pt>
    <dgm:pt modelId="{C1166ED5-C8F3-4A2C-B714-C251E4B7ED5B}" type="sibTrans" cxnId="{6E90A8FA-8C64-4984-A0CA-C7C48B733A7C}">
      <dgm:prSet/>
      <dgm:spPr/>
      <dgm:t>
        <a:bodyPr/>
        <a:lstStyle/>
        <a:p>
          <a:endParaRPr lang="ru-RU"/>
        </a:p>
      </dgm:t>
    </dgm:pt>
    <dgm:pt modelId="{9E910C42-C35D-4D49-A92A-71F532810B4D}" type="pres">
      <dgm:prSet presAssocID="{2F6D4BAF-AAA9-4F4B-914E-09CC2D5DD89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294C0C8-7619-42BE-A666-FFBD39512E8B}" type="pres">
      <dgm:prSet presAssocID="{04A044ED-ED6B-499D-93D3-07F3AE806FFB}" presName="root" presStyleCnt="0"/>
      <dgm:spPr/>
    </dgm:pt>
    <dgm:pt modelId="{B6D5CD9E-C746-46B0-B174-69880DA8B31C}" type="pres">
      <dgm:prSet presAssocID="{04A044ED-ED6B-499D-93D3-07F3AE806FFB}" presName="rootComposite" presStyleCnt="0"/>
      <dgm:spPr/>
    </dgm:pt>
    <dgm:pt modelId="{F71888CE-9CB6-4F73-BE6A-6FBEB7665AE3}" type="pres">
      <dgm:prSet presAssocID="{04A044ED-ED6B-499D-93D3-07F3AE806FFB}" presName="rootText" presStyleLbl="node1" presStyleIdx="0" presStyleCnt="1" custScaleX="214636"/>
      <dgm:spPr/>
      <dgm:t>
        <a:bodyPr/>
        <a:lstStyle/>
        <a:p>
          <a:endParaRPr lang="ru-RU"/>
        </a:p>
      </dgm:t>
    </dgm:pt>
    <dgm:pt modelId="{91389D61-E406-4C6A-8410-1DBC935DAA20}" type="pres">
      <dgm:prSet presAssocID="{04A044ED-ED6B-499D-93D3-07F3AE806FFB}" presName="rootConnector" presStyleLbl="node1" presStyleIdx="0" presStyleCnt="1"/>
      <dgm:spPr/>
      <dgm:t>
        <a:bodyPr/>
        <a:lstStyle/>
        <a:p>
          <a:endParaRPr lang="ru-RU"/>
        </a:p>
      </dgm:t>
    </dgm:pt>
    <dgm:pt modelId="{EFE3391F-5C13-4BC0-9AA1-61796E74B317}" type="pres">
      <dgm:prSet presAssocID="{04A044ED-ED6B-499D-93D3-07F3AE806FFB}" presName="childShape" presStyleCnt="0"/>
      <dgm:spPr/>
    </dgm:pt>
    <dgm:pt modelId="{91E56880-604C-4552-858F-52066DC775CF}" type="pres">
      <dgm:prSet presAssocID="{DD259D59-A227-440A-A805-A490820D690D}" presName="Name13" presStyleLbl="parChTrans1D2" presStyleIdx="0" presStyleCnt="2"/>
      <dgm:spPr/>
      <dgm:t>
        <a:bodyPr/>
        <a:lstStyle/>
        <a:p>
          <a:endParaRPr lang="ru-RU"/>
        </a:p>
      </dgm:t>
    </dgm:pt>
    <dgm:pt modelId="{EC19EE6A-D2EF-442A-99F9-8077A838F629}" type="pres">
      <dgm:prSet presAssocID="{6173CDEE-0BF5-497E-92C4-36F1C7F7629C}" presName="childText" presStyleLbl="bgAcc1" presStyleIdx="0" presStyleCnt="2" custScaleX="237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36CBBE-6710-43D8-A811-CD02C58FE569}" type="pres">
      <dgm:prSet presAssocID="{3BB25449-478A-4B90-B3E3-DD6AE9801820}" presName="Name13" presStyleLbl="parChTrans1D2" presStyleIdx="1" presStyleCnt="2"/>
      <dgm:spPr/>
      <dgm:t>
        <a:bodyPr/>
        <a:lstStyle/>
        <a:p>
          <a:endParaRPr lang="ru-RU"/>
        </a:p>
      </dgm:t>
    </dgm:pt>
    <dgm:pt modelId="{DC1FC2B0-823D-440F-AA80-CC5EBD5D7ECC}" type="pres">
      <dgm:prSet presAssocID="{7280F30F-3BB4-41BD-BE3B-3322F8F81C79}" presName="childText" presStyleLbl="bgAcc1" presStyleIdx="1" presStyleCnt="2" custScaleX="232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D26D4B-2725-41AA-8036-056BA18C1503}" type="presOf" srcId="{6173CDEE-0BF5-497E-92C4-36F1C7F7629C}" destId="{EC19EE6A-D2EF-442A-99F9-8077A838F629}" srcOrd="0" destOrd="0" presId="urn:microsoft.com/office/officeart/2005/8/layout/hierarchy3"/>
    <dgm:cxn modelId="{12F0A144-AF68-44E5-AC17-018A4D795880}" type="presOf" srcId="{04A044ED-ED6B-499D-93D3-07F3AE806FFB}" destId="{91389D61-E406-4C6A-8410-1DBC935DAA20}" srcOrd="1" destOrd="0" presId="urn:microsoft.com/office/officeart/2005/8/layout/hierarchy3"/>
    <dgm:cxn modelId="{F695E0F6-D9D4-4FF2-B147-3E6CDE5E04D5}" type="presOf" srcId="{04A044ED-ED6B-499D-93D3-07F3AE806FFB}" destId="{F71888CE-9CB6-4F73-BE6A-6FBEB7665AE3}" srcOrd="0" destOrd="0" presId="urn:microsoft.com/office/officeart/2005/8/layout/hierarchy3"/>
    <dgm:cxn modelId="{2B2EB196-1EC2-468E-B112-D1E98B48A8AC}" type="presOf" srcId="{7280F30F-3BB4-41BD-BE3B-3322F8F81C79}" destId="{DC1FC2B0-823D-440F-AA80-CC5EBD5D7ECC}" srcOrd="0" destOrd="0" presId="urn:microsoft.com/office/officeart/2005/8/layout/hierarchy3"/>
    <dgm:cxn modelId="{9963CBA8-0052-4072-BFEF-FB6023834222}" type="presOf" srcId="{DD259D59-A227-440A-A805-A490820D690D}" destId="{91E56880-604C-4552-858F-52066DC775CF}" srcOrd="0" destOrd="0" presId="urn:microsoft.com/office/officeart/2005/8/layout/hierarchy3"/>
    <dgm:cxn modelId="{6E90A8FA-8C64-4984-A0CA-C7C48B733A7C}" srcId="{04A044ED-ED6B-499D-93D3-07F3AE806FFB}" destId="{7280F30F-3BB4-41BD-BE3B-3322F8F81C79}" srcOrd="1" destOrd="0" parTransId="{3BB25449-478A-4B90-B3E3-DD6AE9801820}" sibTransId="{C1166ED5-C8F3-4A2C-B714-C251E4B7ED5B}"/>
    <dgm:cxn modelId="{625F73BB-9753-4A1C-8FB2-D1B795EDA54D}" type="presOf" srcId="{2F6D4BAF-AAA9-4F4B-914E-09CC2D5DD897}" destId="{9E910C42-C35D-4D49-A92A-71F532810B4D}" srcOrd="0" destOrd="0" presId="urn:microsoft.com/office/officeart/2005/8/layout/hierarchy3"/>
    <dgm:cxn modelId="{9BE47D18-0887-4B1A-8E97-F5D2B2A21250}" srcId="{2F6D4BAF-AAA9-4F4B-914E-09CC2D5DD897}" destId="{04A044ED-ED6B-499D-93D3-07F3AE806FFB}" srcOrd="0" destOrd="0" parTransId="{11934A87-1405-4B24-92D5-808890BC3B62}" sibTransId="{FEDCC6DE-5235-4D6D-9974-D24FC4331CA5}"/>
    <dgm:cxn modelId="{D981F0A8-3145-412A-AD6C-5AE7F24BA9B3}" type="presOf" srcId="{3BB25449-478A-4B90-B3E3-DD6AE9801820}" destId="{8036CBBE-6710-43D8-A811-CD02C58FE569}" srcOrd="0" destOrd="0" presId="urn:microsoft.com/office/officeart/2005/8/layout/hierarchy3"/>
    <dgm:cxn modelId="{26FDFCAB-5D75-4F20-83F1-F433BB35DF41}" srcId="{04A044ED-ED6B-499D-93D3-07F3AE806FFB}" destId="{6173CDEE-0BF5-497E-92C4-36F1C7F7629C}" srcOrd="0" destOrd="0" parTransId="{DD259D59-A227-440A-A805-A490820D690D}" sibTransId="{56CCC6FC-3CFC-4AB4-82E9-37CEF22AAC12}"/>
    <dgm:cxn modelId="{213DC0E1-74E6-459E-AC4A-E6B89EFD6AF6}" type="presParOf" srcId="{9E910C42-C35D-4D49-A92A-71F532810B4D}" destId="{6294C0C8-7619-42BE-A666-FFBD39512E8B}" srcOrd="0" destOrd="0" presId="urn:microsoft.com/office/officeart/2005/8/layout/hierarchy3"/>
    <dgm:cxn modelId="{10DA14B6-A348-49CC-8A6D-B8BE332ABBAA}" type="presParOf" srcId="{6294C0C8-7619-42BE-A666-FFBD39512E8B}" destId="{B6D5CD9E-C746-46B0-B174-69880DA8B31C}" srcOrd="0" destOrd="0" presId="urn:microsoft.com/office/officeart/2005/8/layout/hierarchy3"/>
    <dgm:cxn modelId="{E4352038-6374-4C0E-9E33-C524B23F029F}" type="presParOf" srcId="{B6D5CD9E-C746-46B0-B174-69880DA8B31C}" destId="{F71888CE-9CB6-4F73-BE6A-6FBEB7665AE3}" srcOrd="0" destOrd="0" presId="urn:microsoft.com/office/officeart/2005/8/layout/hierarchy3"/>
    <dgm:cxn modelId="{C3FB71A9-F3B4-4192-88C3-1749E9CB49F7}" type="presParOf" srcId="{B6D5CD9E-C746-46B0-B174-69880DA8B31C}" destId="{91389D61-E406-4C6A-8410-1DBC935DAA20}" srcOrd="1" destOrd="0" presId="urn:microsoft.com/office/officeart/2005/8/layout/hierarchy3"/>
    <dgm:cxn modelId="{E8475F7E-0CF5-4953-8F6B-1CB5EB195FB2}" type="presParOf" srcId="{6294C0C8-7619-42BE-A666-FFBD39512E8B}" destId="{EFE3391F-5C13-4BC0-9AA1-61796E74B317}" srcOrd="1" destOrd="0" presId="urn:microsoft.com/office/officeart/2005/8/layout/hierarchy3"/>
    <dgm:cxn modelId="{08F28FD5-55AB-454D-88C3-F6EC988F3955}" type="presParOf" srcId="{EFE3391F-5C13-4BC0-9AA1-61796E74B317}" destId="{91E56880-604C-4552-858F-52066DC775CF}" srcOrd="0" destOrd="0" presId="urn:microsoft.com/office/officeart/2005/8/layout/hierarchy3"/>
    <dgm:cxn modelId="{0D2F3605-5072-4EC5-A55D-151A73904C1A}" type="presParOf" srcId="{EFE3391F-5C13-4BC0-9AA1-61796E74B317}" destId="{EC19EE6A-D2EF-442A-99F9-8077A838F629}" srcOrd="1" destOrd="0" presId="urn:microsoft.com/office/officeart/2005/8/layout/hierarchy3"/>
    <dgm:cxn modelId="{568497B2-DCE0-4462-AC29-EF92F29FD64A}" type="presParOf" srcId="{EFE3391F-5C13-4BC0-9AA1-61796E74B317}" destId="{8036CBBE-6710-43D8-A811-CD02C58FE569}" srcOrd="2" destOrd="0" presId="urn:microsoft.com/office/officeart/2005/8/layout/hierarchy3"/>
    <dgm:cxn modelId="{FCCE8D9C-EFC3-4D2C-9A1E-A0CF09E66156}" type="presParOf" srcId="{EFE3391F-5C13-4BC0-9AA1-61796E74B317}" destId="{DC1FC2B0-823D-440F-AA80-CC5EBD5D7EC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D64C35-2BBA-4FC3-8969-19B87EA58DF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69D0EF-7AE0-485D-89E6-9A31D7113AA7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F48A29B9-7223-4907-A817-83E00DDA22FE}" type="parTrans" cxnId="{5DE159E5-DA0B-4A69-BBE8-CDAD66936442}">
      <dgm:prSet/>
      <dgm:spPr/>
      <dgm:t>
        <a:bodyPr/>
        <a:lstStyle/>
        <a:p>
          <a:endParaRPr lang="ru-RU"/>
        </a:p>
      </dgm:t>
    </dgm:pt>
    <dgm:pt modelId="{603119AF-E3B9-4874-A768-82319341575D}" type="sibTrans" cxnId="{5DE159E5-DA0B-4A69-BBE8-CDAD66936442}">
      <dgm:prSet/>
      <dgm:spPr/>
      <dgm:t>
        <a:bodyPr/>
        <a:lstStyle/>
        <a:p>
          <a:endParaRPr lang="ru-RU"/>
        </a:p>
      </dgm:t>
    </dgm:pt>
    <dgm:pt modelId="{9E5B505B-6F6D-4F53-97EA-68898FF310DF}">
      <dgm:prSet phldrT="[Текст]"/>
      <dgm:spPr/>
      <dgm:t>
        <a:bodyPr/>
        <a:lstStyle/>
        <a:p>
          <a:r>
            <a:rPr lang="ru-RU" b="1" smtClean="0"/>
            <a:t>Централизованный бюджет:</a:t>
          </a:r>
          <a:endParaRPr lang="ru-RU" dirty="0"/>
        </a:p>
      </dgm:t>
    </dgm:pt>
    <dgm:pt modelId="{E223BDDB-3B18-4B21-81F3-8C80A62339DA}" type="parTrans" cxnId="{84E02D56-6A7D-4657-B4BC-3D30A367B4AC}">
      <dgm:prSet/>
      <dgm:spPr/>
      <dgm:t>
        <a:bodyPr/>
        <a:lstStyle/>
        <a:p>
          <a:endParaRPr lang="ru-RU"/>
        </a:p>
      </dgm:t>
    </dgm:pt>
    <dgm:pt modelId="{6556A6E1-F7A1-44B6-B79A-6739548FC8C9}" type="sibTrans" cxnId="{84E02D56-6A7D-4657-B4BC-3D30A367B4AC}">
      <dgm:prSet/>
      <dgm:spPr/>
      <dgm:t>
        <a:bodyPr/>
        <a:lstStyle/>
        <a:p>
          <a:endParaRPr lang="ru-RU"/>
        </a:p>
      </dgm:t>
    </dgm:pt>
    <dgm:pt modelId="{4FECEBE6-9A47-4ABD-B24F-5E71682DEABF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E4DA9D1B-854F-4294-AA7F-AC667BFA6192}" type="parTrans" cxnId="{AD702315-D5F7-4B87-BEDB-66CDC209A955}">
      <dgm:prSet/>
      <dgm:spPr/>
      <dgm:t>
        <a:bodyPr/>
        <a:lstStyle/>
        <a:p>
          <a:endParaRPr lang="ru-RU"/>
        </a:p>
      </dgm:t>
    </dgm:pt>
    <dgm:pt modelId="{3F884045-0B8B-4244-84A2-BB58C1F57CD3}" type="sibTrans" cxnId="{AD702315-D5F7-4B87-BEDB-66CDC209A955}">
      <dgm:prSet/>
      <dgm:spPr/>
      <dgm:t>
        <a:bodyPr/>
        <a:lstStyle/>
        <a:p>
          <a:endParaRPr lang="ru-RU"/>
        </a:p>
      </dgm:t>
    </dgm:pt>
    <dgm:pt modelId="{F7DDF2D0-AE1F-43CE-A389-0D0B35C57BDB}">
      <dgm:prSet phldrT="[Текст]"/>
      <dgm:spPr/>
      <dgm:t>
        <a:bodyPr/>
        <a:lstStyle/>
        <a:p>
          <a:r>
            <a:rPr lang="ru-RU" b="1" smtClean="0"/>
            <a:t>Местные </a:t>
          </a:r>
          <a:r>
            <a:rPr lang="ru-RU" b="1" dirty="0" smtClean="0"/>
            <a:t>бюджеты:</a:t>
          </a:r>
          <a:endParaRPr lang="ru-RU" dirty="0"/>
        </a:p>
      </dgm:t>
    </dgm:pt>
    <dgm:pt modelId="{CE73ACBA-19ED-4FCA-A939-028371AD5D8E}" type="parTrans" cxnId="{D9685F44-9680-4E5A-AD29-1EF478CE9F88}">
      <dgm:prSet/>
      <dgm:spPr/>
      <dgm:t>
        <a:bodyPr/>
        <a:lstStyle/>
        <a:p>
          <a:endParaRPr lang="ru-RU"/>
        </a:p>
      </dgm:t>
    </dgm:pt>
    <dgm:pt modelId="{E9668B88-A499-4638-8312-429DD23EC49E}" type="sibTrans" cxnId="{D9685F44-9680-4E5A-AD29-1EF478CE9F88}">
      <dgm:prSet/>
      <dgm:spPr/>
      <dgm:t>
        <a:bodyPr/>
        <a:lstStyle/>
        <a:p>
          <a:endParaRPr lang="ru-RU"/>
        </a:p>
      </dgm:t>
    </dgm:pt>
    <dgm:pt modelId="{06DB285A-A759-402A-8C94-29E96B82E1F1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80AF5946-B658-45FC-AB50-1C8FFF23D262}" type="parTrans" cxnId="{ECD11385-B715-4409-AD3A-336270DE7C26}">
      <dgm:prSet/>
      <dgm:spPr/>
      <dgm:t>
        <a:bodyPr/>
        <a:lstStyle/>
        <a:p>
          <a:endParaRPr lang="ru-RU"/>
        </a:p>
      </dgm:t>
    </dgm:pt>
    <dgm:pt modelId="{262EE26A-4ABE-4743-B4C6-704D29489062}" type="sibTrans" cxnId="{ECD11385-B715-4409-AD3A-336270DE7C26}">
      <dgm:prSet/>
      <dgm:spPr/>
      <dgm:t>
        <a:bodyPr/>
        <a:lstStyle/>
        <a:p>
          <a:endParaRPr lang="ru-RU"/>
        </a:p>
      </dgm:t>
    </dgm:pt>
    <dgm:pt modelId="{D7E948E9-EE93-494F-A922-E4819F603E44}">
      <dgm:prSet phldrT="[Текст]"/>
      <dgm:spPr/>
      <dgm:t>
        <a:bodyPr/>
        <a:lstStyle/>
        <a:p>
          <a:r>
            <a:rPr lang="ru-RU" b="1" dirty="0" smtClean="0"/>
            <a:t>Специальные фонды</a:t>
          </a:r>
          <a:endParaRPr lang="ru-RU" dirty="0"/>
        </a:p>
      </dgm:t>
    </dgm:pt>
    <dgm:pt modelId="{C194A43B-8B8A-4638-B121-8DB4D500176F}" type="parTrans" cxnId="{41B30205-343E-4874-80D1-2C5C2C2CAFE3}">
      <dgm:prSet/>
      <dgm:spPr/>
      <dgm:t>
        <a:bodyPr/>
        <a:lstStyle/>
        <a:p>
          <a:endParaRPr lang="ru-RU"/>
        </a:p>
      </dgm:t>
    </dgm:pt>
    <dgm:pt modelId="{EBB04A95-3F66-4752-B017-3BEE53231815}" type="sibTrans" cxnId="{41B30205-343E-4874-80D1-2C5C2C2CAFE3}">
      <dgm:prSet/>
      <dgm:spPr/>
      <dgm:t>
        <a:bodyPr/>
        <a:lstStyle/>
        <a:p>
          <a:endParaRPr lang="ru-RU"/>
        </a:p>
      </dgm:t>
    </dgm:pt>
    <dgm:pt modelId="{61F1011F-74D9-423D-813A-BF6C06B23582}">
      <dgm:prSet phldrT="[Текст]"/>
      <dgm:spPr/>
      <dgm:t>
        <a:bodyPr/>
        <a:lstStyle/>
        <a:p>
          <a:r>
            <a:rPr lang="ru-RU" dirty="0" smtClean="0"/>
            <a:t>Бюджетные </a:t>
          </a:r>
          <a:endParaRPr lang="ru-RU" dirty="0"/>
        </a:p>
      </dgm:t>
    </dgm:pt>
    <dgm:pt modelId="{E3035ED8-C947-4ADB-B5F4-F2FE7721A5C0}" type="parTrans" cxnId="{F372CAA4-B3F6-4697-BCD3-9C50EC21B4E8}">
      <dgm:prSet/>
      <dgm:spPr/>
      <dgm:t>
        <a:bodyPr/>
        <a:lstStyle/>
        <a:p>
          <a:endParaRPr lang="ru-RU"/>
        </a:p>
      </dgm:t>
    </dgm:pt>
    <dgm:pt modelId="{1D05D03C-5FC2-4546-A9C4-405656DF56C7}" type="sibTrans" cxnId="{F372CAA4-B3F6-4697-BCD3-9C50EC21B4E8}">
      <dgm:prSet/>
      <dgm:spPr/>
      <dgm:t>
        <a:bodyPr/>
        <a:lstStyle/>
        <a:p>
          <a:endParaRPr lang="ru-RU"/>
        </a:p>
      </dgm:t>
    </dgm:pt>
    <dgm:pt modelId="{175F5B1C-E2E2-4AA9-A30E-EA4C5ED5A44C}">
      <dgm:prSet/>
      <dgm:spPr/>
      <dgm:t>
        <a:bodyPr/>
        <a:lstStyle/>
        <a:p>
          <a:r>
            <a:rPr lang="ru-RU" smtClean="0"/>
            <a:t>90% - операции окончательного характера;</a:t>
          </a:r>
          <a:endParaRPr lang="ru-RU"/>
        </a:p>
      </dgm:t>
    </dgm:pt>
    <dgm:pt modelId="{F05912FD-C7F1-4F25-BB9A-12FDE5074013}" type="parTrans" cxnId="{94C1D66D-A96D-4FEB-A05F-BFE75A066270}">
      <dgm:prSet/>
      <dgm:spPr/>
      <dgm:t>
        <a:bodyPr/>
        <a:lstStyle/>
        <a:p>
          <a:endParaRPr lang="ru-RU"/>
        </a:p>
      </dgm:t>
    </dgm:pt>
    <dgm:pt modelId="{EE190585-B8DC-49CD-ABED-1F28E4B06CD1}" type="sibTrans" cxnId="{94C1D66D-A96D-4FEB-A05F-BFE75A066270}">
      <dgm:prSet/>
      <dgm:spPr/>
      <dgm:t>
        <a:bodyPr/>
        <a:lstStyle/>
        <a:p>
          <a:endParaRPr lang="ru-RU"/>
        </a:p>
      </dgm:t>
    </dgm:pt>
    <dgm:pt modelId="{65127DA0-FC55-43ED-BB16-4BF480261295}">
      <dgm:prSet/>
      <dgm:spPr/>
      <dgm:t>
        <a:bodyPr/>
        <a:lstStyle/>
        <a:p>
          <a:r>
            <a:rPr lang="ru-RU" dirty="0" smtClean="0"/>
            <a:t>10% - операции временного характера</a:t>
          </a:r>
          <a:endParaRPr lang="ru-RU" dirty="0"/>
        </a:p>
      </dgm:t>
    </dgm:pt>
    <dgm:pt modelId="{A9748270-7AD8-405C-B1D9-A622F4087F8C}" type="parTrans" cxnId="{93E20B3F-2399-4B82-932F-2C2A29CE4536}">
      <dgm:prSet/>
      <dgm:spPr/>
      <dgm:t>
        <a:bodyPr/>
        <a:lstStyle/>
        <a:p>
          <a:endParaRPr lang="ru-RU"/>
        </a:p>
      </dgm:t>
    </dgm:pt>
    <dgm:pt modelId="{48A5C77E-4DB7-4FA0-82E2-D01E815CDCA7}" type="sibTrans" cxnId="{93E20B3F-2399-4B82-932F-2C2A29CE4536}">
      <dgm:prSet/>
      <dgm:spPr/>
      <dgm:t>
        <a:bodyPr/>
        <a:lstStyle/>
        <a:p>
          <a:endParaRPr lang="ru-RU"/>
        </a:p>
      </dgm:t>
    </dgm:pt>
    <dgm:pt modelId="{4F8F185E-4231-40B0-9D04-8A6EEBAB57B1}">
      <dgm:prSet/>
      <dgm:spPr/>
      <dgm:t>
        <a:bodyPr/>
        <a:lstStyle/>
        <a:p>
          <a:r>
            <a:rPr lang="ru-RU" smtClean="0"/>
            <a:t>Бюджеты различных местных коллективов;</a:t>
          </a:r>
          <a:endParaRPr lang="ru-RU"/>
        </a:p>
      </dgm:t>
    </dgm:pt>
    <dgm:pt modelId="{C83EFAD6-582E-420D-90E0-0419EAF008C1}" type="parTrans" cxnId="{FD955F1A-CA48-459D-B80B-F943CEDB6A1C}">
      <dgm:prSet/>
      <dgm:spPr/>
      <dgm:t>
        <a:bodyPr/>
        <a:lstStyle/>
        <a:p>
          <a:endParaRPr lang="ru-RU"/>
        </a:p>
      </dgm:t>
    </dgm:pt>
    <dgm:pt modelId="{1F707E83-FFAD-435C-9CBD-0EA30DF27DFD}" type="sibTrans" cxnId="{FD955F1A-CA48-459D-B80B-F943CEDB6A1C}">
      <dgm:prSet/>
      <dgm:spPr/>
      <dgm:t>
        <a:bodyPr/>
        <a:lstStyle/>
        <a:p>
          <a:endParaRPr lang="ru-RU"/>
        </a:p>
      </dgm:t>
    </dgm:pt>
    <dgm:pt modelId="{E57EFA1A-6EBD-4FE5-878C-44F6FC99DF44}">
      <dgm:prSet/>
      <dgm:spPr/>
      <dgm:t>
        <a:bodyPr/>
        <a:lstStyle/>
        <a:p>
          <a:r>
            <a:rPr lang="ru-RU" dirty="0" smtClean="0"/>
            <a:t>Бюджеты территориальных коллективов</a:t>
          </a:r>
          <a:endParaRPr lang="ru-RU" dirty="0"/>
        </a:p>
      </dgm:t>
    </dgm:pt>
    <dgm:pt modelId="{E6E8AA44-0142-46E8-9E47-6636B4A4B4DF}" type="parTrans" cxnId="{697C99C6-9FA2-4803-A51B-04379DC5A66D}">
      <dgm:prSet/>
      <dgm:spPr/>
      <dgm:t>
        <a:bodyPr/>
        <a:lstStyle/>
        <a:p>
          <a:endParaRPr lang="ru-RU"/>
        </a:p>
      </dgm:t>
    </dgm:pt>
    <dgm:pt modelId="{15D4D5C7-D7FA-4FCF-A781-7F9B1E599E35}" type="sibTrans" cxnId="{697C99C6-9FA2-4803-A51B-04379DC5A66D}">
      <dgm:prSet/>
      <dgm:spPr/>
      <dgm:t>
        <a:bodyPr/>
        <a:lstStyle/>
        <a:p>
          <a:endParaRPr lang="ru-RU"/>
        </a:p>
      </dgm:t>
    </dgm:pt>
    <dgm:pt modelId="{94FFF1EF-41A1-46CA-90AB-FBB31892AC8F}">
      <dgm:prSet phldrT="[Текст]"/>
      <dgm:spPr/>
      <dgm:t>
        <a:bodyPr/>
        <a:lstStyle/>
        <a:p>
          <a:r>
            <a:rPr lang="ru-RU" dirty="0" smtClean="0"/>
            <a:t>Внебюджетные </a:t>
          </a:r>
          <a:endParaRPr lang="ru-RU" dirty="0"/>
        </a:p>
      </dgm:t>
    </dgm:pt>
    <dgm:pt modelId="{20557C7E-296E-4440-BCA4-7D36CC0F3F6D}" type="parTrans" cxnId="{1429BD9A-450C-41D7-AA9C-C0B034DB87F9}">
      <dgm:prSet/>
      <dgm:spPr/>
      <dgm:t>
        <a:bodyPr/>
        <a:lstStyle/>
        <a:p>
          <a:endParaRPr lang="ru-RU"/>
        </a:p>
      </dgm:t>
    </dgm:pt>
    <dgm:pt modelId="{31E8A4F3-5644-475B-9EA1-09A59ABE7751}" type="sibTrans" cxnId="{1429BD9A-450C-41D7-AA9C-C0B034DB87F9}">
      <dgm:prSet/>
      <dgm:spPr/>
      <dgm:t>
        <a:bodyPr/>
        <a:lstStyle/>
        <a:p>
          <a:endParaRPr lang="ru-RU"/>
        </a:p>
      </dgm:t>
    </dgm:pt>
    <dgm:pt modelId="{82C37C1A-5429-4DB4-84F5-C516E4C0498F}" type="pres">
      <dgm:prSet presAssocID="{60D64C35-2BBA-4FC3-8969-19B87EA58DF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1DC3FE-5F69-43E0-B834-F9B9A014A1EF}" type="pres">
      <dgm:prSet presAssocID="{3869D0EF-7AE0-485D-89E6-9A31D7113AA7}" presName="composite" presStyleCnt="0"/>
      <dgm:spPr/>
    </dgm:pt>
    <dgm:pt modelId="{29D17D13-0F9F-4CBD-BB76-C834EA952F26}" type="pres">
      <dgm:prSet presAssocID="{3869D0EF-7AE0-485D-89E6-9A31D7113AA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C4C53-460A-4FAF-AC38-2A1B656E7609}" type="pres">
      <dgm:prSet presAssocID="{3869D0EF-7AE0-485D-89E6-9A31D7113AA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753993-E4C5-4101-B3C7-1E342A4A4543}" type="pres">
      <dgm:prSet presAssocID="{603119AF-E3B9-4874-A768-82319341575D}" presName="sp" presStyleCnt="0"/>
      <dgm:spPr/>
    </dgm:pt>
    <dgm:pt modelId="{25197A42-C85F-4AC5-9D78-0F429893C818}" type="pres">
      <dgm:prSet presAssocID="{4FECEBE6-9A47-4ABD-B24F-5E71682DEABF}" presName="composite" presStyleCnt="0"/>
      <dgm:spPr/>
    </dgm:pt>
    <dgm:pt modelId="{E0C8A572-AD13-485B-9228-18B7F4122E74}" type="pres">
      <dgm:prSet presAssocID="{4FECEBE6-9A47-4ABD-B24F-5E71682DEAB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65944-24D6-4F77-934E-C798C95EAE30}" type="pres">
      <dgm:prSet presAssocID="{4FECEBE6-9A47-4ABD-B24F-5E71682DEAB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98DC8-4037-4FD2-990A-06F523B25966}" type="pres">
      <dgm:prSet presAssocID="{3F884045-0B8B-4244-84A2-BB58C1F57CD3}" presName="sp" presStyleCnt="0"/>
      <dgm:spPr/>
    </dgm:pt>
    <dgm:pt modelId="{EC3D482D-2117-481C-B9FC-E24BED222912}" type="pres">
      <dgm:prSet presAssocID="{06DB285A-A759-402A-8C94-29E96B82E1F1}" presName="composite" presStyleCnt="0"/>
      <dgm:spPr/>
    </dgm:pt>
    <dgm:pt modelId="{246C4EF5-2DCC-4CE4-B0A0-731CA305A901}" type="pres">
      <dgm:prSet presAssocID="{06DB285A-A759-402A-8C94-29E96B82E1F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710AE9-96F8-4B18-B97E-B1EB923FBC7E}" type="pres">
      <dgm:prSet presAssocID="{06DB285A-A759-402A-8C94-29E96B82E1F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CAFF6E-4B47-4D0E-9B40-C83DC18EEC49}" type="presOf" srcId="{F7DDF2D0-AE1F-43CE-A389-0D0B35C57BDB}" destId="{E2965944-24D6-4F77-934E-C798C95EAE30}" srcOrd="0" destOrd="0" presId="urn:microsoft.com/office/officeart/2005/8/layout/chevron2"/>
    <dgm:cxn modelId="{F1F7D3F8-AB47-4848-B534-37AD4707FEA9}" type="presOf" srcId="{3869D0EF-7AE0-485D-89E6-9A31D7113AA7}" destId="{29D17D13-0F9F-4CBD-BB76-C834EA952F26}" srcOrd="0" destOrd="0" presId="urn:microsoft.com/office/officeart/2005/8/layout/chevron2"/>
    <dgm:cxn modelId="{CD83840C-B9FA-4E8B-92FE-96785A0E654A}" type="presOf" srcId="{94FFF1EF-41A1-46CA-90AB-FBB31892AC8F}" destId="{6E710AE9-96F8-4B18-B97E-B1EB923FBC7E}" srcOrd="0" destOrd="2" presId="urn:microsoft.com/office/officeart/2005/8/layout/chevron2"/>
    <dgm:cxn modelId="{4F098A41-1C88-4AA9-A4FE-E1FE9DF2DAE8}" type="presOf" srcId="{9E5B505B-6F6D-4F53-97EA-68898FF310DF}" destId="{271C4C53-460A-4FAF-AC38-2A1B656E7609}" srcOrd="0" destOrd="0" presId="urn:microsoft.com/office/officeart/2005/8/layout/chevron2"/>
    <dgm:cxn modelId="{F14433C2-B9F4-47B5-9492-CD0217292102}" type="presOf" srcId="{60D64C35-2BBA-4FC3-8969-19B87EA58DF0}" destId="{82C37C1A-5429-4DB4-84F5-C516E4C0498F}" srcOrd="0" destOrd="0" presId="urn:microsoft.com/office/officeart/2005/8/layout/chevron2"/>
    <dgm:cxn modelId="{F372CAA4-B3F6-4697-BCD3-9C50EC21B4E8}" srcId="{06DB285A-A759-402A-8C94-29E96B82E1F1}" destId="{61F1011F-74D9-423D-813A-BF6C06B23582}" srcOrd="1" destOrd="0" parTransId="{E3035ED8-C947-4ADB-B5F4-F2FE7721A5C0}" sibTransId="{1D05D03C-5FC2-4546-A9C4-405656DF56C7}"/>
    <dgm:cxn modelId="{D9685F44-9680-4E5A-AD29-1EF478CE9F88}" srcId="{4FECEBE6-9A47-4ABD-B24F-5E71682DEABF}" destId="{F7DDF2D0-AE1F-43CE-A389-0D0B35C57BDB}" srcOrd="0" destOrd="0" parTransId="{CE73ACBA-19ED-4FCA-A939-028371AD5D8E}" sibTransId="{E9668B88-A499-4638-8312-429DD23EC49E}"/>
    <dgm:cxn modelId="{94C1D66D-A96D-4FEB-A05F-BFE75A066270}" srcId="{3869D0EF-7AE0-485D-89E6-9A31D7113AA7}" destId="{175F5B1C-E2E2-4AA9-A30E-EA4C5ED5A44C}" srcOrd="1" destOrd="0" parTransId="{F05912FD-C7F1-4F25-BB9A-12FDE5074013}" sibTransId="{EE190585-B8DC-49CD-ABED-1F28E4B06CD1}"/>
    <dgm:cxn modelId="{5DE159E5-DA0B-4A69-BBE8-CDAD66936442}" srcId="{60D64C35-2BBA-4FC3-8969-19B87EA58DF0}" destId="{3869D0EF-7AE0-485D-89E6-9A31D7113AA7}" srcOrd="0" destOrd="0" parTransId="{F48A29B9-7223-4907-A817-83E00DDA22FE}" sibTransId="{603119AF-E3B9-4874-A768-82319341575D}"/>
    <dgm:cxn modelId="{27234E9B-72A2-4A99-80C1-4A46D7CAB128}" type="presOf" srcId="{E57EFA1A-6EBD-4FE5-878C-44F6FC99DF44}" destId="{E2965944-24D6-4F77-934E-C798C95EAE30}" srcOrd="0" destOrd="2" presId="urn:microsoft.com/office/officeart/2005/8/layout/chevron2"/>
    <dgm:cxn modelId="{C61413EA-DEA2-4B69-93B2-EEF9F985D759}" type="presOf" srcId="{06DB285A-A759-402A-8C94-29E96B82E1F1}" destId="{246C4EF5-2DCC-4CE4-B0A0-731CA305A901}" srcOrd="0" destOrd="0" presId="urn:microsoft.com/office/officeart/2005/8/layout/chevron2"/>
    <dgm:cxn modelId="{697C99C6-9FA2-4803-A51B-04379DC5A66D}" srcId="{4FECEBE6-9A47-4ABD-B24F-5E71682DEABF}" destId="{E57EFA1A-6EBD-4FE5-878C-44F6FC99DF44}" srcOrd="2" destOrd="0" parTransId="{E6E8AA44-0142-46E8-9E47-6636B4A4B4DF}" sibTransId="{15D4D5C7-D7FA-4FCF-A781-7F9B1E599E35}"/>
    <dgm:cxn modelId="{41B30205-343E-4874-80D1-2C5C2C2CAFE3}" srcId="{06DB285A-A759-402A-8C94-29E96B82E1F1}" destId="{D7E948E9-EE93-494F-A922-E4819F603E44}" srcOrd="0" destOrd="0" parTransId="{C194A43B-8B8A-4638-B121-8DB4D500176F}" sibTransId="{EBB04A95-3F66-4752-B017-3BEE53231815}"/>
    <dgm:cxn modelId="{96C36ABB-9F18-400A-88A6-D48B491E8441}" type="presOf" srcId="{61F1011F-74D9-423D-813A-BF6C06B23582}" destId="{6E710AE9-96F8-4B18-B97E-B1EB923FBC7E}" srcOrd="0" destOrd="1" presId="urn:microsoft.com/office/officeart/2005/8/layout/chevron2"/>
    <dgm:cxn modelId="{6B2DD8DD-5D44-4303-BDCC-7F207AFE77E1}" type="presOf" srcId="{D7E948E9-EE93-494F-A922-E4819F603E44}" destId="{6E710AE9-96F8-4B18-B97E-B1EB923FBC7E}" srcOrd="0" destOrd="0" presId="urn:microsoft.com/office/officeart/2005/8/layout/chevron2"/>
    <dgm:cxn modelId="{1429BD9A-450C-41D7-AA9C-C0B034DB87F9}" srcId="{06DB285A-A759-402A-8C94-29E96B82E1F1}" destId="{94FFF1EF-41A1-46CA-90AB-FBB31892AC8F}" srcOrd="2" destOrd="0" parTransId="{20557C7E-296E-4440-BCA4-7D36CC0F3F6D}" sibTransId="{31E8A4F3-5644-475B-9EA1-09A59ABE7751}"/>
    <dgm:cxn modelId="{A7711268-A074-45F0-9CB6-AE4258E06ED6}" type="presOf" srcId="{65127DA0-FC55-43ED-BB16-4BF480261295}" destId="{271C4C53-460A-4FAF-AC38-2A1B656E7609}" srcOrd="0" destOrd="2" presId="urn:microsoft.com/office/officeart/2005/8/layout/chevron2"/>
    <dgm:cxn modelId="{ECD11385-B715-4409-AD3A-336270DE7C26}" srcId="{60D64C35-2BBA-4FC3-8969-19B87EA58DF0}" destId="{06DB285A-A759-402A-8C94-29E96B82E1F1}" srcOrd="2" destOrd="0" parTransId="{80AF5946-B658-45FC-AB50-1C8FFF23D262}" sibTransId="{262EE26A-4ABE-4743-B4C6-704D29489062}"/>
    <dgm:cxn modelId="{AD702315-D5F7-4B87-BEDB-66CDC209A955}" srcId="{60D64C35-2BBA-4FC3-8969-19B87EA58DF0}" destId="{4FECEBE6-9A47-4ABD-B24F-5E71682DEABF}" srcOrd="1" destOrd="0" parTransId="{E4DA9D1B-854F-4294-AA7F-AC667BFA6192}" sibTransId="{3F884045-0B8B-4244-84A2-BB58C1F57CD3}"/>
    <dgm:cxn modelId="{93E20B3F-2399-4B82-932F-2C2A29CE4536}" srcId="{3869D0EF-7AE0-485D-89E6-9A31D7113AA7}" destId="{65127DA0-FC55-43ED-BB16-4BF480261295}" srcOrd="2" destOrd="0" parTransId="{A9748270-7AD8-405C-B1D9-A622F4087F8C}" sibTransId="{48A5C77E-4DB7-4FA0-82E2-D01E815CDCA7}"/>
    <dgm:cxn modelId="{A747E44F-7CE0-4884-97CC-B39C26C90183}" type="presOf" srcId="{175F5B1C-E2E2-4AA9-A30E-EA4C5ED5A44C}" destId="{271C4C53-460A-4FAF-AC38-2A1B656E7609}" srcOrd="0" destOrd="1" presId="urn:microsoft.com/office/officeart/2005/8/layout/chevron2"/>
    <dgm:cxn modelId="{B267D771-C509-4589-A89F-55F46719F5CA}" type="presOf" srcId="{4F8F185E-4231-40B0-9D04-8A6EEBAB57B1}" destId="{E2965944-24D6-4F77-934E-C798C95EAE30}" srcOrd="0" destOrd="1" presId="urn:microsoft.com/office/officeart/2005/8/layout/chevron2"/>
    <dgm:cxn modelId="{D5DF63C1-BB3B-467C-867C-409031F08DDD}" type="presOf" srcId="{4FECEBE6-9A47-4ABD-B24F-5E71682DEABF}" destId="{E0C8A572-AD13-485B-9228-18B7F4122E74}" srcOrd="0" destOrd="0" presId="urn:microsoft.com/office/officeart/2005/8/layout/chevron2"/>
    <dgm:cxn modelId="{84E02D56-6A7D-4657-B4BC-3D30A367B4AC}" srcId="{3869D0EF-7AE0-485D-89E6-9A31D7113AA7}" destId="{9E5B505B-6F6D-4F53-97EA-68898FF310DF}" srcOrd="0" destOrd="0" parTransId="{E223BDDB-3B18-4B21-81F3-8C80A62339DA}" sibTransId="{6556A6E1-F7A1-44B6-B79A-6739548FC8C9}"/>
    <dgm:cxn modelId="{FD955F1A-CA48-459D-B80B-F943CEDB6A1C}" srcId="{4FECEBE6-9A47-4ABD-B24F-5E71682DEABF}" destId="{4F8F185E-4231-40B0-9D04-8A6EEBAB57B1}" srcOrd="1" destOrd="0" parTransId="{C83EFAD6-582E-420D-90E0-0419EAF008C1}" sibTransId="{1F707E83-FFAD-435C-9CBD-0EA30DF27DFD}"/>
    <dgm:cxn modelId="{20BB15D2-CE65-43FB-8DF2-CB906DC98DF5}" type="presParOf" srcId="{82C37C1A-5429-4DB4-84F5-C516E4C0498F}" destId="{421DC3FE-5F69-43E0-B834-F9B9A014A1EF}" srcOrd="0" destOrd="0" presId="urn:microsoft.com/office/officeart/2005/8/layout/chevron2"/>
    <dgm:cxn modelId="{257E0BB4-4450-4241-AAC9-CCBEC6F8FC21}" type="presParOf" srcId="{421DC3FE-5F69-43E0-B834-F9B9A014A1EF}" destId="{29D17D13-0F9F-4CBD-BB76-C834EA952F26}" srcOrd="0" destOrd="0" presId="urn:microsoft.com/office/officeart/2005/8/layout/chevron2"/>
    <dgm:cxn modelId="{22930304-A618-4B6D-AD2B-CDCA63AF1628}" type="presParOf" srcId="{421DC3FE-5F69-43E0-B834-F9B9A014A1EF}" destId="{271C4C53-460A-4FAF-AC38-2A1B656E7609}" srcOrd="1" destOrd="0" presId="urn:microsoft.com/office/officeart/2005/8/layout/chevron2"/>
    <dgm:cxn modelId="{7A3987C2-9C5A-46D1-BCD7-88DC40715FB5}" type="presParOf" srcId="{82C37C1A-5429-4DB4-84F5-C516E4C0498F}" destId="{F4753993-E4C5-4101-B3C7-1E342A4A4543}" srcOrd="1" destOrd="0" presId="urn:microsoft.com/office/officeart/2005/8/layout/chevron2"/>
    <dgm:cxn modelId="{57A7F9E4-BD9E-4633-B32A-A9E0C427869E}" type="presParOf" srcId="{82C37C1A-5429-4DB4-84F5-C516E4C0498F}" destId="{25197A42-C85F-4AC5-9D78-0F429893C818}" srcOrd="2" destOrd="0" presId="urn:microsoft.com/office/officeart/2005/8/layout/chevron2"/>
    <dgm:cxn modelId="{B6EB232A-B541-48B8-BFC4-B8857D05C44E}" type="presParOf" srcId="{25197A42-C85F-4AC5-9D78-0F429893C818}" destId="{E0C8A572-AD13-485B-9228-18B7F4122E74}" srcOrd="0" destOrd="0" presId="urn:microsoft.com/office/officeart/2005/8/layout/chevron2"/>
    <dgm:cxn modelId="{66AB3940-95A7-4A79-9272-2874991A88CB}" type="presParOf" srcId="{25197A42-C85F-4AC5-9D78-0F429893C818}" destId="{E2965944-24D6-4F77-934E-C798C95EAE30}" srcOrd="1" destOrd="0" presId="urn:microsoft.com/office/officeart/2005/8/layout/chevron2"/>
    <dgm:cxn modelId="{F1087061-B6CB-42C9-A1B7-491DBA324E52}" type="presParOf" srcId="{82C37C1A-5429-4DB4-84F5-C516E4C0498F}" destId="{6C998DC8-4037-4FD2-990A-06F523B25966}" srcOrd="3" destOrd="0" presId="urn:microsoft.com/office/officeart/2005/8/layout/chevron2"/>
    <dgm:cxn modelId="{4A806BC9-0A1D-438D-836E-6E514435F16D}" type="presParOf" srcId="{82C37C1A-5429-4DB4-84F5-C516E4C0498F}" destId="{EC3D482D-2117-481C-B9FC-E24BED222912}" srcOrd="4" destOrd="0" presId="urn:microsoft.com/office/officeart/2005/8/layout/chevron2"/>
    <dgm:cxn modelId="{F346D214-3D98-4E17-AEEE-D7BEF64AC7D1}" type="presParOf" srcId="{EC3D482D-2117-481C-B9FC-E24BED222912}" destId="{246C4EF5-2DCC-4CE4-B0A0-731CA305A901}" srcOrd="0" destOrd="0" presId="urn:microsoft.com/office/officeart/2005/8/layout/chevron2"/>
    <dgm:cxn modelId="{E055C78A-EEAD-45DE-996D-DEB34DFD6A2A}" type="presParOf" srcId="{EC3D482D-2117-481C-B9FC-E24BED222912}" destId="{6E710AE9-96F8-4B18-B97E-B1EB923FBC7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B67957-5801-4D9E-A7B8-787AD153C32E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D166E6-1634-4087-99B6-12504AE17304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Налоги во Франции подразделяются на три группы: </a:t>
          </a:r>
        </a:p>
        <a:p>
          <a:pPr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053821AD-0751-4FDE-86BA-197C5FAB0733}" type="parTrans" cxnId="{1A0F566F-6B5C-472B-9425-99455D67AF45}">
      <dgm:prSet/>
      <dgm:spPr/>
      <dgm:t>
        <a:bodyPr/>
        <a:lstStyle/>
        <a:p>
          <a:endParaRPr lang="ru-RU"/>
        </a:p>
      </dgm:t>
    </dgm:pt>
    <dgm:pt modelId="{02018417-3E55-4D38-9FF5-2E93B17068F7}" type="sibTrans" cxnId="{1A0F566F-6B5C-472B-9425-99455D67AF45}">
      <dgm:prSet/>
      <dgm:spPr/>
      <dgm:t>
        <a:bodyPr/>
        <a:lstStyle/>
        <a:p>
          <a:endParaRPr lang="ru-RU"/>
        </a:p>
      </dgm:t>
    </dgm:pt>
    <dgm:pt modelId="{4A633060-C16C-4E05-8F7D-669C7947819B}">
      <dgm:prSet/>
      <dgm:spPr/>
      <dgm:t>
        <a:bodyPr/>
        <a:lstStyle/>
        <a:p>
          <a:r>
            <a:rPr lang="ru-RU" dirty="0" smtClean="0"/>
            <a:t>подоходные налоги, которые взимаются в момент получения дохода;</a:t>
          </a:r>
          <a:endParaRPr lang="ru-RU" dirty="0"/>
        </a:p>
      </dgm:t>
    </dgm:pt>
    <dgm:pt modelId="{C7D33D81-236B-4124-90D9-796DFAC8C1B1}" type="parTrans" cxnId="{91872F18-49B6-4D2C-9683-2C21D3A79FFB}">
      <dgm:prSet/>
      <dgm:spPr/>
      <dgm:t>
        <a:bodyPr/>
        <a:lstStyle/>
        <a:p>
          <a:endParaRPr lang="ru-RU"/>
        </a:p>
      </dgm:t>
    </dgm:pt>
    <dgm:pt modelId="{58C9192B-2D48-446F-979A-2E4044764AFA}" type="sibTrans" cxnId="{91872F18-49B6-4D2C-9683-2C21D3A79FFB}">
      <dgm:prSet/>
      <dgm:spPr/>
      <dgm:t>
        <a:bodyPr/>
        <a:lstStyle/>
        <a:p>
          <a:endParaRPr lang="ru-RU"/>
        </a:p>
      </dgm:t>
    </dgm:pt>
    <dgm:pt modelId="{6A8EEDAB-637E-406D-82FC-AC0A356A42FF}">
      <dgm:prSet/>
      <dgm:spPr/>
      <dgm:t>
        <a:bodyPr/>
        <a:lstStyle/>
        <a:p>
          <a:r>
            <a:rPr lang="ru-RU" dirty="0" smtClean="0"/>
            <a:t>налоги на потребление, взимаемые тогда, когда доход тратится;</a:t>
          </a:r>
          <a:endParaRPr lang="ru-RU" dirty="0"/>
        </a:p>
      </dgm:t>
    </dgm:pt>
    <dgm:pt modelId="{6CD24B66-15C6-4EE8-8AA9-ACD2E3B796DC}" type="parTrans" cxnId="{ECAA4730-1CD1-45E3-9117-FE78AAE54517}">
      <dgm:prSet/>
      <dgm:spPr/>
      <dgm:t>
        <a:bodyPr/>
        <a:lstStyle/>
        <a:p>
          <a:endParaRPr lang="ru-RU"/>
        </a:p>
      </dgm:t>
    </dgm:pt>
    <dgm:pt modelId="{91A5E4EA-43EE-4D21-97D8-C31CDBEBE666}" type="sibTrans" cxnId="{ECAA4730-1CD1-45E3-9117-FE78AAE54517}">
      <dgm:prSet/>
      <dgm:spPr/>
      <dgm:t>
        <a:bodyPr/>
        <a:lstStyle/>
        <a:p>
          <a:endParaRPr lang="ru-RU"/>
        </a:p>
      </dgm:t>
    </dgm:pt>
    <dgm:pt modelId="{A61F782A-D179-4034-BEC7-E201DD17C477}">
      <dgm:prSet/>
      <dgm:spPr/>
      <dgm:t>
        <a:bodyPr/>
        <a:lstStyle/>
        <a:p>
          <a:r>
            <a:rPr lang="ru-RU" dirty="0" smtClean="0"/>
            <a:t>налоги на капитал, взимаемые с собственности, </a:t>
          </a:r>
          <a:r>
            <a:rPr lang="ru-RU" dirty="0" err="1" smtClean="0"/>
            <a:t>т</a:t>
          </a:r>
          <a:r>
            <a:rPr lang="ru-RU" baseline="-25000" dirty="0" err="1" smtClean="0"/>
            <a:t>;</a:t>
          </a:r>
          <a:r>
            <a:rPr lang="ru-RU" dirty="0" err="1" smtClean="0"/>
            <a:t>е</a:t>
          </a:r>
          <a:r>
            <a:rPr lang="ru-RU" dirty="0" smtClean="0"/>
            <a:t>. овеществленного дохода.</a:t>
          </a:r>
          <a:endParaRPr lang="ru-RU" dirty="0"/>
        </a:p>
      </dgm:t>
    </dgm:pt>
    <dgm:pt modelId="{BEDB2997-072B-40C3-BFF7-DF51094ACD00}" type="sibTrans" cxnId="{147DB979-1FCF-4514-9748-0E5ECD7E706E}">
      <dgm:prSet/>
      <dgm:spPr/>
      <dgm:t>
        <a:bodyPr/>
        <a:lstStyle/>
        <a:p>
          <a:endParaRPr lang="ru-RU"/>
        </a:p>
      </dgm:t>
    </dgm:pt>
    <dgm:pt modelId="{F82EB62D-8ABD-498D-AE28-8A76E5ACE071}" type="parTrans" cxnId="{147DB979-1FCF-4514-9748-0E5ECD7E706E}">
      <dgm:prSet/>
      <dgm:spPr/>
      <dgm:t>
        <a:bodyPr/>
        <a:lstStyle/>
        <a:p>
          <a:endParaRPr lang="ru-RU"/>
        </a:p>
      </dgm:t>
    </dgm:pt>
    <dgm:pt modelId="{D98BA87A-8B4F-443F-A23A-4BB992DE100C}" type="pres">
      <dgm:prSet presAssocID="{3AB67957-5801-4D9E-A7B8-787AD153C32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62D689-AB26-40B7-B561-06A6FDDD6E9B}" type="pres">
      <dgm:prSet presAssocID="{3AB67957-5801-4D9E-A7B8-787AD153C32E}" presName="hierFlow" presStyleCnt="0"/>
      <dgm:spPr/>
    </dgm:pt>
    <dgm:pt modelId="{5A469299-97F5-4791-9119-7E5C68B7AAC3}" type="pres">
      <dgm:prSet presAssocID="{3AB67957-5801-4D9E-A7B8-787AD153C32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A4B1E85-D75C-4C15-A3DF-FF7E261FD63B}" type="pres">
      <dgm:prSet presAssocID="{D2D166E6-1634-4087-99B6-12504AE17304}" presName="Name17" presStyleCnt="0"/>
      <dgm:spPr/>
    </dgm:pt>
    <dgm:pt modelId="{59BFBEE0-C2B7-447D-8F0F-C6DD727F62AA}" type="pres">
      <dgm:prSet presAssocID="{D2D166E6-1634-4087-99B6-12504AE17304}" presName="level1Shape" presStyleLbl="node0" presStyleIdx="0" presStyleCnt="1" custScaleY="4205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F20698-8F62-42F8-A1E5-DB9EB1C4A7F9}" type="pres">
      <dgm:prSet presAssocID="{D2D166E6-1634-4087-99B6-12504AE17304}" presName="hierChild2" presStyleCnt="0"/>
      <dgm:spPr/>
    </dgm:pt>
    <dgm:pt modelId="{8AB94C59-B757-4959-A8C3-22D6CB3D29EC}" type="pres">
      <dgm:prSet presAssocID="{F82EB62D-8ABD-498D-AE28-8A76E5ACE071}" presName="Name25" presStyleLbl="parChTrans1D2" presStyleIdx="0" presStyleCnt="3"/>
      <dgm:spPr/>
      <dgm:t>
        <a:bodyPr/>
        <a:lstStyle/>
        <a:p>
          <a:endParaRPr lang="ru-RU"/>
        </a:p>
      </dgm:t>
    </dgm:pt>
    <dgm:pt modelId="{5CB33053-AD16-4D7F-92C0-E2F56188FAD6}" type="pres">
      <dgm:prSet presAssocID="{F82EB62D-8ABD-498D-AE28-8A76E5ACE07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F18A10EC-0594-4505-AEB5-000C7AF17758}" type="pres">
      <dgm:prSet presAssocID="{A61F782A-D179-4034-BEC7-E201DD17C477}" presName="Name30" presStyleCnt="0"/>
      <dgm:spPr/>
    </dgm:pt>
    <dgm:pt modelId="{F7D820BF-DF99-47B8-820C-C747F08E7EBB}" type="pres">
      <dgm:prSet presAssocID="{A61F782A-D179-4034-BEC7-E201DD17C477}" presName="level2Shape" presStyleLbl="node2" presStyleIdx="0" presStyleCnt="3" custScaleX="157562" custScaleY="124382"/>
      <dgm:spPr/>
      <dgm:t>
        <a:bodyPr/>
        <a:lstStyle/>
        <a:p>
          <a:endParaRPr lang="ru-RU"/>
        </a:p>
      </dgm:t>
    </dgm:pt>
    <dgm:pt modelId="{5E3047D8-BD04-443F-A69D-CD4804C58DA4}" type="pres">
      <dgm:prSet presAssocID="{A61F782A-D179-4034-BEC7-E201DD17C477}" presName="hierChild3" presStyleCnt="0"/>
      <dgm:spPr/>
    </dgm:pt>
    <dgm:pt modelId="{931F777D-E6B8-42FE-B0C7-B1BA04E1D6CE}" type="pres">
      <dgm:prSet presAssocID="{C7D33D81-236B-4124-90D9-796DFAC8C1B1}" presName="Name25" presStyleLbl="parChTrans1D2" presStyleIdx="1" presStyleCnt="3"/>
      <dgm:spPr/>
      <dgm:t>
        <a:bodyPr/>
        <a:lstStyle/>
        <a:p>
          <a:endParaRPr lang="ru-RU"/>
        </a:p>
      </dgm:t>
    </dgm:pt>
    <dgm:pt modelId="{F2FC7264-0AA4-42ED-9AA9-483DEC3164E3}" type="pres">
      <dgm:prSet presAssocID="{C7D33D81-236B-4124-90D9-796DFAC8C1B1}" presName="connTx" presStyleLbl="parChTrans1D2" presStyleIdx="1" presStyleCnt="3"/>
      <dgm:spPr/>
      <dgm:t>
        <a:bodyPr/>
        <a:lstStyle/>
        <a:p>
          <a:endParaRPr lang="ru-RU"/>
        </a:p>
      </dgm:t>
    </dgm:pt>
    <dgm:pt modelId="{49086A28-C2E2-4CA3-B565-B1E98ACA72E2}" type="pres">
      <dgm:prSet presAssocID="{4A633060-C16C-4E05-8F7D-669C7947819B}" presName="Name30" presStyleCnt="0"/>
      <dgm:spPr/>
    </dgm:pt>
    <dgm:pt modelId="{62325EA0-BCA9-4F84-8DC1-022C26D85929}" type="pres">
      <dgm:prSet presAssocID="{4A633060-C16C-4E05-8F7D-669C7947819B}" presName="level2Shape" presStyleLbl="node2" presStyleIdx="1" presStyleCnt="3" custScaleX="158399" custScaleY="118613"/>
      <dgm:spPr/>
      <dgm:t>
        <a:bodyPr/>
        <a:lstStyle/>
        <a:p>
          <a:endParaRPr lang="ru-RU"/>
        </a:p>
      </dgm:t>
    </dgm:pt>
    <dgm:pt modelId="{C4AEF6D5-35C4-4C1B-B0BB-D130E129549A}" type="pres">
      <dgm:prSet presAssocID="{4A633060-C16C-4E05-8F7D-669C7947819B}" presName="hierChild3" presStyleCnt="0"/>
      <dgm:spPr/>
    </dgm:pt>
    <dgm:pt modelId="{7A8DE22F-48B7-46BC-B273-DD1FC1FD87A9}" type="pres">
      <dgm:prSet presAssocID="{6CD24B66-15C6-4EE8-8AA9-ACD2E3B796DC}" presName="Name25" presStyleLbl="parChTrans1D2" presStyleIdx="2" presStyleCnt="3"/>
      <dgm:spPr/>
      <dgm:t>
        <a:bodyPr/>
        <a:lstStyle/>
        <a:p>
          <a:endParaRPr lang="ru-RU"/>
        </a:p>
      </dgm:t>
    </dgm:pt>
    <dgm:pt modelId="{380C43F4-48A7-4DDD-8B84-C5DAD3D6872B}" type="pres">
      <dgm:prSet presAssocID="{6CD24B66-15C6-4EE8-8AA9-ACD2E3B796DC}" presName="connTx" presStyleLbl="parChTrans1D2" presStyleIdx="2" presStyleCnt="3"/>
      <dgm:spPr/>
      <dgm:t>
        <a:bodyPr/>
        <a:lstStyle/>
        <a:p>
          <a:endParaRPr lang="ru-RU"/>
        </a:p>
      </dgm:t>
    </dgm:pt>
    <dgm:pt modelId="{85B66C60-2E0B-492C-9E5A-531FB7DBD332}" type="pres">
      <dgm:prSet presAssocID="{6A8EEDAB-637E-406D-82FC-AC0A356A42FF}" presName="Name30" presStyleCnt="0"/>
      <dgm:spPr/>
    </dgm:pt>
    <dgm:pt modelId="{BE0AC34E-A78A-410A-9E76-A1B580D11C08}" type="pres">
      <dgm:prSet presAssocID="{6A8EEDAB-637E-406D-82FC-AC0A356A42FF}" presName="level2Shape" presStyleLbl="node2" presStyleIdx="2" presStyleCnt="3" custScaleX="159668" custScaleY="115391"/>
      <dgm:spPr/>
      <dgm:t>
        <a:bodyPr/>
        <a:lstStyle/>
        <a:p>
          <a:endParaRPr lang="ru-RU"/>
        </a:p>
      </dgm:t>
    </dgm:pt>
    <dgm:pt modelId="{AA760683-C125-4C5A-A154-2BBF89AC7DB1}" type="pres">
      <dgm:prSet presAssocID="{6A8EEDAB-637E-406D-82FC-AC0A356A42FF}" presName="hierChild3" presStyleCnt="0"/>
      <dgm:spPr/>
    </dgm:pt>
    <dgm:pt modelId="{51C73C94-7C26-41A2-9B44-C0785F643C60}" type="pres">
      <dgm:prSet presAssocID="{3AB67957-5801-4D9E-A7B8-787AD153C32E}" presName="bgShapesFlow" presStyleCnt="0"/>
      <dgm:spPr/>
    </dgm:pt>
  </dgm:ptLst>
  <dgm:cxnLst>
    <dgm:cxn modelId="{FA1EE876-0910-4FB8-B63D-9F86ABE5A10C}" type="presOf" srcId="{A61F782A-D179-4034-BEC7-E201DD17C477}" destId="{F7D820BF-DF99-47B8-820C-C747F08E7EBB}" srcOrd="0" destOrd="0" presId="urn:microsoft.com/office/officeart/2005/8/layout/hierarchy5"/>
    <dgm:cxn modelId="{ECAA4730-1CD1-45E3-9117-FE78AAE54517}" srcId="{D2D166E6-1634-4087-99B6-12504AE17304}" destId="{6A8EEDAB-637E-406D-82FC-AC0A356A42FF}" srcOrd="2" destOrd="0" parTransId="{6CD24B66-15C6-4EE8-8AA9-ACD2E3B796DC}" sibTransId="{91A5E4EA-43EE-4D21-97D8-C31CDBEBE666}"/>
    <dgm:cxn modelId="{6696BC4E-648D-4846-8E18-EB6A877DCCA2}" type="presOf" srcId="{6A8EEDAB-637E-406D-82FC-AC0A356A42FF}" destId="{BE0AC34E-A78A-410A-9E76-A1B580D11C08}" srcOrd="0" destOrd="0" presId="urn:microsoft.com/office/officeart/2005/8/layout/hierarchy5"/>
    <dgm:cxn modelId="{1A0F566F-6B5C-472B-9425-99455D67AF45}" srcId="{3AB67957-5801-4D9E-A7B8-787AD153C32E}" destId="{D2D166E6-1634-4087-99B6-12504AE17304}" srcOrd="0" destOrd="0" parTransId="{053821AD-0751-4FDE-86BA-197C5FAB0733}" sibTransId="{02018417-3E55-4D38-9FF5-2E93B17068F7}"/>
    <dgm:cxn modelId="{BF220AE3-DB9E-4633-A86D-BCDDE7A93B11}" type="presOf" srcId="{6CD24B66-15C6-4EE8-8AA9-ACD2E3B796DC}" destId="{7A8DE22F-48B7-46BC-B273-DD1FC1FD87A9}" srcOrd="0" destOrd="0" presId="urn:microsoft.com/office/officeart/2005/8/layout/hierarchy5"/>
    <dgm:cxn modelId="{5E3E6BE1-6D59-4C08-86FA-7911732B5FF7}" type="presOf" srcId="{D2D166E6-1634-4087-99B6-12504AE17304}" destId="{59BFBEE0-C2B7-447D-8F0F-C6DD727F62AA}" srcOrd="0" destOrd="0" presId="urn:microsoft.com/office/officeart/2005/8/layout/hierarchy5"/>
    <dgm:cxn modelId="{B55EC84B-6288-472E-8017-64FCECB5C5E6}" type="presOf" srcId="{6CD24B66-15C6-4EE8-8AA9-ACD2E3B796DC}" destId="{380C43F4-48A7-4DDD-8B84-C5DAD3D6872B}" srcOrd="1" destOrd="0" presId="urn:microsoft.com/office/officeart/2005/8/layout/hierarchy5"/>
    <dgm:cxn modelId="{F1D6BFA3-62EE-4846-9F8A-FBC2C83F23F3}" type="presOf" srcId="{C7D33D81-236B-4124-90D9-796DFAC8C1B1}" destId="{931F777D-E6B8-42FE-B0C7-B1BA04E1D6CE}" srcOrd="0" destOrd="0" presId="urn:microsoft.com/office/officeart/2005/8/layout/hierarchy5"/>
    <dgm:cxn modelId="{CB294DBD-35C3-4AE8-AACE-72868E9B66C1}" type="presOf" srcId="{F82EB62D-8ABD-498D-AE28-8A76E5ACE071}" destId="{8AB94C59-B757-4959-A8C3-22D6CB3D29EC}" srcOrd="0" destOrd="0" presId="urn:microsoft.com/office/officeart/2005/8/layout/hierarchy5"/>
    <dgm:cxn modelId="{A055B0F5-9AAF-4795-AF1B-BF62DD2BD1FF}" type="presOf" srcId="{C7D33D81-236B-4124-90D9-796DFAC8C1B1}" destId="{F2FC7264-0AA4-42ED-9AA9-483DEC3164E3}" srcOrd="1" destOrd="0" presId="urn:microsoft.com/office/officeart/2005/8/layout/hierarchy5"/>
    <dgm:cxn modelId="{147DB979-1FCF-4514-9748-0E5ECD7E706E}" srcId="{D2D166E6-1634-4087-99B6-12504AE17304}" destId="{A61F782A-D179-4034-BEC7-E201DD17C477}" srcOrd="0" destOrd="0" parTransId="{F82EB62D-8ABD-498D-AE28-8A76E5ACE071}" sibTransId="{BEDB2997-072B-40C3-BFF7-DF51094ACD00}"/>
    <dgm:cxn modelId="{37CAA01C-B51F-4117-B9D3-0FDA43F640C0}" type="presOf" srcId="{4A633060-C16C-4E05-8F7D-669C7947819B}" destId="{62325EA0-BCA9-4F84-8DC1-022C26D85929}" srcOrd="0" destOrd="0" presId="urn:microsoft.com/office/officeart/2005/8/layout/hierarchy5"/>
    <dgm:cxn modelId="{91872F18-49B6-4D2C-9683-2C21D3A79FFB}" srcId="{D2D166E6-1634-4087-99B6-12504AE17304}" destId="{4A633060-C16C-4E05-8F7D-669C7947819B}" srcOrd="1" destOrd="0" parTransId="{C7D33D81-236B-4124-90D9-796DFAC8C1B1}" sibTransId="{58C9192B-2D48-446F-979A-2E4044764AFA}"/>
    <dgm:cxn modelId="{D42F3F59-B528-466B-8FCD-835CD21095A4}" type="presOf" srcId="{F82EB62D-8ABD-498D-AE28-8A76E5ACE071}" destId="{5CB33053-AD16-4D7F-92C0-E2F56188FAD6}" srcOrd="1" destOrd="0" presId="urn:microsoft.com/office/officeart/2005/8/layout/hierarchy5"/>
    <dgm:cxn modelId="{1813E2A7-883E-4282-ACE6-A8C1BB819DE2}" type="presOf" srcId="{3AB67957-5801-4D9E-A7B8-787AD153C32E}" destId="{D98BA87A-8B4F-443F-A23A-4BB992DE100C}" srcOrd="0" destOrd="0" presId="urn:microsoft.com/office/officeart/2005/8/layout/hierarchy5"/>
    <dgm:cxn modelId="{59D3C59D-18D2-496C-B300-09DF78F2FEAF}" type="presParOf" srcId="{D98BA87A-8B4F-443F-A23A-4BB992DE100C}" destId="{5B62D689-AB26-40B7-B561-06A6FDDD6E9B}" srcOrd="0" destOrd="0" presId="urn:microsoft.com/office/officeart/2005/8/layout/hierarchy5"/>
    <dgm:cxn modelId="{897FFE37-6D7A-4C4C-839E-38F2421CE852}" type="presParOf" srcId="{5B62D689-AB26-40B7-B561-06A6FDDD6E9B}" destId="{5A469299-97F5-4791-9119-7E5C68B7AAC3}" srcOrd="0" destOrd="0" presId="urn:microsoft.com/office/officeart/2005/8/layout/hierarchy5"/>
    <dgm:cxn modelId="{A82023B6-E783-48CC-AA84-6B42314897C9}" type="presParOf" srcId="{5A469299-97F5-4791-9119-7E5C68B7AAC3}" destId="{4A4B1E85-D75C-4C15-A3DF-FF7E261FD63B}" srcOrd="0" destOrd="0" presId="urn:microsoft.com/office/officeart/2005/8/layout/hierarchy5"/>
    <dgm:cxn modelId="{A20A9F67-EC7F-419E-ADFC-34A5C8AD0DD6}" type="presParOf" srcId="{4A4B1E85-D75C-4C15-A3DF-FF7E261FD63B}" destId="{59BFBEE0-C2B7-447D-8F0F-C6DD727F62AA}" srcOrd="0" destOrd="0" presId="urn:microsoft.com/office/officeart/2005/8/layout/hierarchy5"/>
    <dgm:cxn modelId="{025160BB-F256-41D7-8D63-BCFF5285FD27}" type="presParOf" srcId="{4A4B1E85-D75C-4C15-A3DF-FF7E261FD63B}" destId="{44F20698-8F62-42F8-A1E5-DB9EB1C4A7F9}" srcOrd="1" destOrd="0" presId="urn:microsoft.com/office/officeart/2005/8/layout/hierarchy5"/>
    <dgm:cxn modelId="{8BC55789-C593-44D4-813E-D347179F7F78}" type="presParOf" srcId="{44F20698-8F62-42F8-A1E5-DB9EB1C4A7F9}" destId="{8AB94C59-B757-4959-A8C3-22D6CB3D29EC}" srcOrd="0" destOrd="0" presId="urn:microsoft.com/office/officeart/2005/8/layout/hierarchy5"/>
    <dgm:cxn modelId="{BD7BC3A2-E67E-44C9-A87E-FB809CB6A5B4}" type="presParOf" srcId="{8AB94C59-B757-4959-A8C3-22D6CB3D29EC}" destId="{5CB33053-AD16-4D7F-92C0-E2F56188FAD6}" srcOrd="0" destOrd="0" presId="urn:microsoft.com/office/officeart/2005/8/layout/hierarchy5"/>
    <dgm:cxn modelId="{DAA5F50A-1F4F-4E8F-826B-BE1BE4F0A4D6}" type="presParOf" srcId="{44F20698-8F62-42F8-A1E5-DB9EB1C4A7F9}" destId="{F18A10EC-0594-4505-AEB5-000C7AF17758}" srcOrd="1" destOrd="0" presId="urn:microsoft.com/office/officeart/2005/8/layout/hierarchy5"/>
    <dgm:cxn modelId="{A6817A64-D9B0-4A6C-8B57-56A086DDB578}" type="presParOf" srcId="{F18A10EC-0594-4505-AEB5-000C7AF17758}" destId="{F7D820BF-DF99-47B8-820C-C747F08E7EBB}" srcOrd="0" destOrd="0" presId="urn:microsoft.com/office/officeart/2005/8/layout/hierarchy5"/>
    <dgm:cxn modelId="{DA89AD5A-67D7-409D-B192-7BC0CB98EB33}" type="presParOf" srcId="{F18A10EC-0594-4505-AEB5-000C7AF17758}" destId="{5E3047D8-BD04-443F-A69D-CD4804C58DA4}" srcOrd="1" destOrd="0" presId="urn:microsoft.com/office/officeart/2005/8/layout/hierarchy5"/>
    <dgm:cxn modelId="{6BC1609F-8AB1-4BA9-AF98-F480106BAD20}" type="presParOf" srcId="{44F20698-8F62-42F8-A1E5-DB9EB1C4A7F9}" destId="{931F777D-E6B8-42FE-B0C7-B1BA04E1D6CE}" srcOrd="2" destOrd="0" presId="urn:microsoft.com/office/officeart/2005/8/layout/hierarchy5"/>
    <dgm:cxn modelId="{D819AC37-B7A2-40AF-83CC-3209B2AEEEAC}" type="presParOf" srcId="{931F777D-E6B8-42FE-B0C7-B1BA04E1D6CE}" destId="{F2FC7264-0AA4-42ED-9AA9-483DEC3164E3}" srcOrd="0" destOrd="0" presId="urn:microsoft.com/office/officeart/2005/8/layout/hierarchy5"/>
    <dgm:cxn modelId="{65F49957-74DE-4692-8264-3DDD94D1683E}" type="presParOf" srcId="{44F20698-8F62-42F8-A1E5-DB9EB1C4A7F9}" destId="{49086A28-C2E2-4CA3-B565-B1E98ACA72E2}" srcOrd="3" destOrd="0" presId="urn:microsoft.com/office/officeart/2005/8/layout/hierarchy5"/>
    <dgm:cxn modelId="{FBDFBDC2-C54F-4DDE-997C-B214BDAAC28D}" type="presParOf" srcId="{49086A28-C2E2-4CA3-B565-B1E98ACA72E2}" destId="{62325EA0-BCA9-4F84-8DC1-022C26D85929}" srcOrd="0" destOrd="0" presId="urn:microsoft.com/office/officeart/2005/8/layout/hierarchy5"/>
    <dgm:cxn modelId="{8829E50F-CDC1-45A3-ACB0-66140CE0C54F}" type="presParOf" srcId="{49086A28-C2E2-4CA3-B565-B1E98ACA72E2}" destId="{C4AEF6D5-35C4-4C1B-B0BB-D130E129549A}" srcOrd="1" destOrd="0" presId="urn:microsoft.com/office/officeart/2005/8/layout/hierarchy5"/>
    <dgm:cxn modelId="{50BFF10B-880F-4CEA-A8DB-6B05881559B9}" type="presParOf" srcId="{44F20698-8F62-42F8-A1E5-DB9EB1C4A7F9}" destId="{7A8DE22F-48B7-46BC-B273-DD1FC1FD87A9}" srcOrd="4" destOrd="0" presId="urn:microsoft.com/office/officeart/2005/8/layout/hierarchy5"/>
    <dgm:cxn modelId="{E3BC9F32-6219-42A2-9126-143C340AD280}" type="presParOf" srcId="{7A8DE22F-48B7-46BC-B273-DD1FC1FD87A9}" destId="{380C43F4-48A7-4DDD-8B84-C5DAD3D6872B}" srcOrd="0" destOrd="0" presId="urn:microsoft.com/office/officeart/2005/8/layout/hierarchy5"/>
    <dgm:cxn modelId="{EC666DD5-3E52-4F85-B368-C6AE6A7A44D0}" type="presParOf" srcId="{44F20698-8F62-42F8-A1E5-DB9EB1C4A7F9}" destId="{85B66C60-2E0B-492C-9E5A-531FB7DBD332}" srcOrd="5" destOrd="0" presId="urn:microsoft.com/office/officeart/2005/8/layout/hierarchy5"/>
    <dgm:cxn modelId="{85A76F81-B0B7-435D-9E9E-83381BD5F43A}" type="presParOf" srcId="{85B66C60-2E0B-492C-9E5A-531FB7DBD332}" destId="{BE0AC34E-A78A-410A-9E76-A1B580D11C08}" srcOrd="0" destOrd="0" presId="urn:microsoft.com/office/officeart/2005/8/layout/hierarchy5"/>
    <dgm:cxn modelId="{9C3C3AE3-6288-456A-A48C-F00BF1BA1A63}" type="presParOf" srcId="{85B66C60-2E0B-492C-9E5A-531FB7DBD332}" destId="{AA760683-C125-4C5A-A154-2BBF89AC7DB1}" srcOrd="1" destOrd="0" presId="urn:microsoft.com/office/officeart/2005/8/layout/hierarchy5"/>
    <dgm:cxn modelId="{FFE13B54-4C83-40C5-B719-89EB8BDFE3CD}" type="presParOf" srcId="{D98BA87A-8B4F-443F-A23A-4BB992DE100C}" destId="{51C73C94-7C26-41A2-9B44-C0785F643C60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AC046F-28A2-4718-91BA-9119664DA775}">
      <dsp:nvSpPr>
        <dsp:cNvPr id="0" name=""/>
        <dsp:cNvSpPr/>
      </dsp:nvSpPr>
      <dsp:spPr>
        <a:xfrm>
          <a:off x="0" y="99373"/>
          <a:ext cx="7920880" cy="2359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ym typeface="Symbol"/>
            </a:rPr>
            <a:t></a:t>
          </a:r>
          <a:r>
            <a:rPr lang="ru-RU" sz="2300" kern="1200" dirty="0" smtClean="0"/>
            <a:t> </a:t>
          </a:r>
          <a:r>
            <a:rPr lang="ru-RU" sz="2300" i="1" kern="1200" dirty="0" smtClean="0"/>
            <a:t>текущие, </a:t>
          </a:r>
          <a:r>
            <a:rPr lang="ru-RU" sz="2300" kern="1200" dirty="0" smtClean="0"/>
            <a:t>которые в свою очередь подразделяются на военные (содержание военнослужащих, их обучение и матери­ально-техническое обеспечение), социальные и др.;</a:t>
          </a:r>
          <a:endParaRPr lang="ru-RU" sz="2300" kern="1200" dirty="0"/>
        </a:p>
      </dsp:txBody>
      <dsp:txXfrm>
        <a:off x="0" y="99373"/>
        <a:ext cx="7920880" cy="2359670"/>
      </dsp:txXfrm>
    </dsp:sp>
    <dsp:sp modelId="{C2A2A440-B7E1-46F5-A53A-55249297E645}">
      <dsp:nvSpPr>
        <dsp:cNvPr id="0" name=""/>
        <dsp:cNvSpPr/>
      </dsp:nvSpPr>
      <dsp:spPr>
        <a:xfrm>
          <a:off x="0" y="2525284"/>
          <a:ext cx="7920880" cy="2359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ym typeface="Symbol"/>
            </a:rPr>
            <a:t></a:t>
          </a:r>
          <a:r>
            <a:rPr lang="ru-RU" sz="2300" kern="1200" dirty="0" smtClean="0"/>
            <a:t> </a:t>
          </a:r>
          <a:r>
            <a:rPr lang="ru-RU" sz="2300" i="1" kern="1200" dirty="0" smtClean="0"/>
            <a:t>капитальные, </a:t>
          </a:r>
          <a:r>
            <a:rPr lang="ru-RU" sz="2300" kern="1200" dirty="0" smtClean="0"/>
            <a:t>включающие в себя военные (строительство военных объектов, закупка военной техники), расходы на иностранные дела (создание посольств, консульств за гра­ницей, а также взносы в международные кредитно-финансовые учреждения) и др.</a:t>
          </a:r>
          <a:endParaRPr lang="ru-RU" sz="2300" kern="1200" dirty="0"/>
        </a:p>
      </dsp:txBody>
      <dsp:txXfrm>
        <a:off x="0" y="2525284"/>
        <a:ext cx="7920880" cy="235967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4063DC-931E-461B-98FC-1D17489C4154}">
      <dsp:nvSpPr>
        <dsp:cNvPr id="0" name=""/>
        <dsp:cNvSpPr/>
      </dsp:nvSpPr>
      <dsp:spPr>
        <a:xfrm>
          <a:off x="0" y="0"/>
          <a:ext cx="8435280" cy="15751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1" kern="1200" smtClean="0"/>
            <a:t>Административный контроль </a:t>
          </a:r>
          <a:r>
            <a:rPr lang="ru-RU" sz="1700" kern="1200" smtClean="0"/>
            <a:t>ведется по иерархической струк­туре системы учета, когда бухгалтеры более высокого уровня контролируют более низкий уровень, а сами подчиняются главному казначею. </a:t>
          </a:r>
          <a:endParaRPr lang="ru-RU" sz="1700" kern="1200"/>
        </a:p>
      </dsp:txBody>
      <dsp:txXfrm>
        <a:off x="1844573" y="0"/>
        <a:ext cx="6590706" cy="1575174"/>
      </dsp:txXfrm>
    </dsp:sp>
    <dsp:sp modelId="{23BD286F-15AA-4C6C-BFEB-1471188EE9C7}">
      <dsp:nvSpPr>
        <dsp:cNvPr id="0" name=""/>
        <dsp:cNvSpPr/>
      </dsp:nvSpPr>
      <dsp:spPr>
        <a:xfrm>
          <a:off x="157517" y="157517"/>
          <a:ext cx="1687056" cy="12601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A91959-3151-4E28-88F3-781E5A2A1D58}">
      <dsp:nvSpPr>
        <dsp:cNvPr id="0" name=""/>
        <dsp:cNvSpPr/>
      </dsp:nvSpPr>
      <dsp:spPr>
        <a:xfrm>
          <a:off x="0" y="1732692"/>
          <a:ext cx="8435280" cy="15751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1" kern="1200" dirty="0" smtClean="0"/>
            <a:t>Судебный контроль </a:t>
          </a:r>
          <a:r>
            <a:rPr lang="ru-RU" sz="1700" kern="1200" dirty="0" smtClean="0"/>
            <a:t>осуществляется Счетной палатой, которая проверяет состояние учета и отчетности в той или иной организации, ведущей бюджетные счета (бухгалтерии). </a:t>
          </a:r>
          <a:endParaRPr lang="ru-RU" sz="1700" kern="1200" dirty="0"/>
        </a:p>
      </dsp:txBody>
      <dsp:txXfrm>
        <a:off x="1844573" y="1732692"/>
        <a:ext cx="6590706" cy="1575174"/>
      </dsp:txXfrm>
    </dsp:sp>
    <dsp:sp modelId="{BD1B5ED7-6277-436F-830E-522957538026}">
      <dsp:nvSpPr>
        <dsp:cNvPr id="0" name=""/>
        <dsp:cNvSpPr/>
      </dsp:nvSpPr>
      <dsp:spPr>
        <a:xfrm>
          <a:off x="157517" y="1890209"/>
          <a:ext cx="1687056" cy="12601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E6DD86-F5C3-4A92-84B2-81DF2FAFBFAC}">
      <dsp:nvSpPr>
        <dsp:cNvPr id="0" name=""/>
        <dsp:cNvSpPr/>
      </dsp:nvSpPr>
      <dsp:spPr>
        <a:xfrm>
          <a:off x="0" y="3465384"/>
          <a:ext cx="8435280" cy="15751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1" kern="1200" dirty="0" smtClean="0"/>
            <a:t>Парламентский контроль </a:t>
          </a:r>
          <a:r>
            <a:rPr lang="ru-RU" sz="1700" kern="1200" dirty="0" smtClean="0"/>
            <a:t>осуществляется в ходе обсужде­ния и принятия закона об исполнении бюджета на основании указанных выше документов, доклада Счетной палаты и общей декларации о центральных счетах органов учета и отчетности отдельных министерств, исполнявших бюджет.</a:t>
          </a:r>
          <a:endParaRPr lang="ru-RU" sz="1700" kern="1200" dirty="0"/>
        </a:p>
      </dsp:txBody>
      <dsp:txXfrm>
        <a:off x="1844573" y="3465384"/>
        <a:ext cx="6590706" cy="1575174"/>
      </dsp:txXfrm>
    </dsp:sp>
    <dsp:sp modelId="{F39B536C-A4EF-48CE-823B-CB033894C647}">
      <dsp:nvSpPr>
        <dsp:cNvPr id="0" name=""/>
        <dsp:cNvSpPr/>
      </dsp:nvSpPr>
      <dsp:spPr>
        <a:xfrm>
          <a:off x="157517" y="3622902"/>
          <a:ext cx="1687056" cy="12601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4276667-9336-478C-A5D6-93FB3C16B3CD}">
      <dsp:nvSpPr>
        <dsp:cNvPr id="0" name=""/>
        <dsp:cNvSpPr/>
      </dsp:nvSpPr>
      <dsp:spPr>
        <a:xfrm>
          <a:off x="3536" y="0"/>
          <a:ext cx="4050506" cy="4572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бюджеты различных местных организаций;</a:t>
          </a:r>
          <a:endParaRPr lang="ru-RU" sz="2000" kern="1200" dirty="0"/>
        </a:p>
      </dsp:txBody>
      <dsp:txXfrm>
        <a:off x="3536" y="1828800"/>
        <a:ext cx="4050506" cy="1828800"/>
      </dsp:txXfrm>
    </dsp:sp>
    <dsp:sp modelId="{AB37491C-4704-430A-B935-CB5D0B1FFC78}">
      <dsp:nvSpPr>
        <dsp:cNvPr id="0" name=""/>
        <dsp:cNvSpPr/>
      </dsp:nvSpPr>
      <dsp:spPr>
        <a:xfrm>
          <a:off x="734867" y="43839"/>
          <a:ext cx="2587843" cy="198343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3B477A-4E16-4316-A6CB-9940578A5545}">
      <dsp:nvSpPr>
        <dsp:cNvPr id="0" name=""/>
        <dsp:cNvSpPr/>
      </dsp:nvSpPr>
      <dsp:spPr>
        <a:xfrm>
          <a:off x="4175557" y="0"/>
          <a:ext cx="4050506" cy="4572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бюджеты</a:t>
          </a:r>
          <a:r>
            <a:rPr lang="ru-RU" sz="2800" kern="1200" dirty="0" smtClean="0"/>
            <a:t> </a:t>
          </a:r>
          <a:r>
            <a:rPr lang="ru-RU" sz="2000" kern="1200" dirty="0" smtClean="0"/>
            <a:t>территориальных организаций (бюджеты регионов, департаментов и округов), а также их объединений: городских сообществ, районов, синдикатов</a:t>
          </a:r>
          <a:r>
            <a:rPr lang="ru-RU" sz="1800" kern="1200" dirty="0" smtClean="0"/>
            <a:t>.</a:t>
          </a:r>
          <a:endParaRPr lang="ru-RU" sz="1800" kern="1200" dirty="0"/>
        </a:p>
      </dsp:txBody>
      <dsp:txXfrm>
        <a:off x="4175557" y="1828800"/>
        <a:ext cx="4050506" cy="1828800"/>
      </dsp:txXfrm>
    </dsp:sp>
    <dsp:sp modelId="{86818FB8-94B3-4D07-B5FF-3B09C993C6F8}">
      <dsp:nvSpPr>
        <dsp:cNvPr id="0" name=""/>
        <dsp:cNvSpPr/>
      </dsp:nvSpPr>
      <dsp:spPr>
        <a:xfrm>
          <a:off x="4978894" y="0"/>
          <a:ext cx="2443832" cy="186151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A5CC5-EAC2-436F-A380-6846116130C8}">
      <dsp:nvSpPr>
        <dsp:cNvPr id="0" name=""/>
        <dsp:cNvSpPr/>
      </dsp:nvSpPr>
      <dsp:spPr>
        <a:xfrm>
          <a:off x="329183" y="3657600"/>
          <a:ext cx="7571232" cy="6858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1888CE-9CB6-4F73-BE6A-6FBEB7665AE3}">
      <dsp:nvSpPr>
        <dsp:cNvPr id="0" name=""/>
        <dsp:cNvSpPr/>
      </dsp:nvSpPr>
      <dsp:spPr>
        <a:xfrm>
          <a:off x="189210" y="738"/>
          <a:ext cx="7416833" cy="1727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400" kern="1200" dirty="0" smtClean="0"/>
            <a:t>Специальные фонды можно разделить на две основные группы: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/>
        </a:p>
      </dsp:txBody>
      <dsp:txXfrm>
        <a:off x="189210" y="738"/>
        <a:ext cx="7416833" cy="1727770"/>
      </dsp:txXfrm>
    </dsp:sp>
    <dsp:sp modelId="{91E56880-604C-4552-858F-52066DC775CF}">
      <dsp:nvSpPr>
        <dsp:cNvPr id="0" name=""/>
        <dsp:cNvSpPr/>
      </dsp:nvSpPr>
      <dsp:spPr>
        <a:xfrm>
          <a:off x="930893" y="1728508"/>
          <a:ext cx="741683" cy="1295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5827"/>
              </a:lnTo>
              <a:lnTo>
                <a:pt x="741683" y="1295827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9EE6A-D2EF-442A-99F9-8077A838F629}">
      <dsp:nvSpPr>
        <dsp:cNvPr id="0" name=""/>
        <dsp:cNvSpPr/>
      </dsp:nvSpPr>
      <dsp:spPr>
        <a:xfrm>
          <a:off x="1672576" y="2160450"/>
          <a:ext cx="6563148" cy="1727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фонды доходов и расходов, которые включаются в бюджет (фонд экономического и социального развития страны);</a:t>
          </a:r>
          <a:endParaRPr lang="ru-RU" sz="2700" kern="1200" dirty="0"/>
        </a:p>
      </dsp:txBody>
      <dsp:txXfrm>
        <a:off x="1672576" y="2160450"/>
        <a:ext cx="6563148" cy="1727770"/>
      </dsp:txXfrm>
    </dsp:sp>
    <dsp:sp modelId="{8036CBBE-6710-43D8-A811-CD02C58FE569}">
      <dsp:nvSpPr>
        <dsp:cNvPr id="0" name=""/>
        <dsp:cNvSpPr/>
      </dsp:nvSpPr>
      <dsp:spPr>
        <a:xfrm>
          <a:off x="930893" y="1728508"/>
          <a:ext cx="741683" cy="3455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5540"/>
              </a:lnTo>
              <a:lnTo>
                <a:pt x="741683" y="3455540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1FC2B0-823D-440F-AA80-CC5EBD5D7ECC}">
      <dsp:nvSpPr>
        <dsp:cNvPr id="0" name=""/>
        <dsp:cNvSpPr/>
      </dsp:nvSpPr>
      <dsp:spPr>
        <a:xfrm>
          <a:off x="1672576" y="4320163"/>
          <a:ext cx="6419813" cy="1727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внебюджетные фонды, юридически независимые.</a:t>
          </a:r>
        </a:p>
      </dsp:txBody>
      <dsp:txXfrm>
        <a:off x="1672576" y="4320163"/>
        <a:ext cx="6419813" cy="172777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D17D13-0F9F-4CBD-BB76-C834EA952F26}">
      <dsp:nvSpPr>
        <dsp:cNvPr id="0" name=""/>
        <dsp:cNvSpPr/>
      </dsp:nvSpPr>
      <dsp:spPr>
        <a:xfrm rot="5400000">
          <a:off x="-247798" y="249366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1</a:t>
          </a:r>
          <a:endParaRPr lang="ru-RU" sz="3200" kern="1200" dirty="0"/>
        </a:p>
      </dsp:txBody>
      <dsp:txXfrm rot="5400000">
        <a:off x="-247798" y="249366"/>
        <a:ext cx="1651992" cy="1156394"/>
      </dsp:txXfrm>
    </dsp:sp>
    <dsp:sp modelId="{271C4C53-460A-4FAF-AC38-2A1B656E7609}">
      <dsp:nvSpPr>
        <dsp:cNvPr id="0" name=""/>
        <dsp:cNvSpPr/>
      </dsp:nvSpPr>
      <dsp:spPr>
        <a:xfrm rot="5400000">
          <a:off x="4156099" y="-2998137"/>
          <a:ext cx="1073794" cy="70732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smtClean="0"/>
            <a:t>Централизованный бюджет: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/>
            <a:t>90% - операции окончательного характера;</a:t>
          </a:r>
          <a:endParaRPr lang="ru-RU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10% - операции временного характера</a:t>
          </a:r>
          <a:endParaRPr lang="ru-RU" sz="2000" kern="1200" dirty="0"/>
        </a:p>
      </dsp:txBody>
      <dsp:txXfrm rot="5400000">
        <a:off x="4156099" y="-2998137"/>
        <a:ext cx="1073794" cy="7073205"/>
      </dsp:txXfrm>
    </dsp:sp>
    <dsp:sp modelId="{E0C8A572-AD13-485B-9228-18B7F4122E74}">
      <dsp:nvSpPr>
        <dsp:cNvPr id="0" name=""/>
        <dsp:cNvSpPr/>
      </dsp:nvSpPr>
      <dsp:spPr>
        <a:xfrm rot="5400000">
          <a:off x="-247798" y="1707802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2</a:t>
          </a:r>
          <a:endParaRPr lang="ru-RU" sz="3200" kern="1200" dirty="0"/>
        </a:p>
      </dsp:txBody>
      <dsp:txXfrm rot="5400000">
        <a:off x="-247798" y="1707802"/>
        <a:ext cx="1651992" cy="1156394"/>
      </dsp:txXfrm>
    </dsp:sp>
    <dsp:sp modelId="{E2965944-24D6-4F77-934E-C798C95EAE30}">
      <dsp:nvSpPr>
        <dsp:cNvPr id="0" name=""/>
        <dsp:cNvSpPr/>
      </dsp:nvSpPr>
      <dsp:spPr>
        <a:xfrm rot="5400000">
          <a:off x="4156099" y="-1539701"/>
          <a:ext cx="1073794" cy="70732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smtClean="0"/>
            <a:t>Местные </a:t>
          </a:r>
          <a:r>
            <a:rPr lang="ru-RU" sz="2000" b="1" kern="1200" dirty="0" smtClean="0"/>
            <a:t>бюджеты: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/>
            <a:t>Бюджеты различных местных коллективов;</a:t>
          </a:r>
          <a:endParaRPr lang="ru-RU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Бюджеты территориальных коллективов</a:t>
          </a:r>
          <a:endParaRPr lang="ru-RU" sz="2000" kern="1200" dirty="0"/>
        </a:p>
      </dsp:txBody>
      <dsp:txXfrm rot="5400000">
        <a:off x="4156099" y="-1539701"/>
        <a:ext cx="1073794" cy="7073205"/>
      </dsp:txXfrm>
    </dsp:sp>
    <dsp:sp modelId="{246C4EF5-2DCC-4CE4-B0A0-731CA305A901}">
      <dsp:nvSpPr>
        <dsp:cNvPr id="0" name=""/>
        <dsp:cNvSpPr/>
      </dsp:nvSpPr>
      <dsp:spPr>
        <a:xfrm rot="5400000">
          <a:off x="-247798" y="3166238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3</a:t>
          </a:r>
          <a:endParaRPr lang="ru-RU" sz="3200" kern="1200" dirty="0"/>
        </a:p>
      </dsp:txBody>
      <dsp:txXfrm rot="5400000">
        <a:off x="-247798" y="3166238"/>
        <a:ext cx="1651992" cy="1156394"/>
      </dsp:txXfrm>
    </dsp:sp>
    <dsp:sp modelId="{6E710AE9-96F8-4B18-B97E-B1EB923FBC7E}">
      <dsp:nvSpPr>
        <dsp:cNvPr id="0" name=""/>
        <dsp:cNvSpPr/>
      </dsp:nvSpPr>
      <dsp:spPr>
        <a:xfrm rot="5400000">
          <a:off x="4156099" y="-81265"/>
          <a:ext cx="1073794" cy="70732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Специальные фонды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Бюджетные 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Внебюджетные </a:t>
          </a:r>
          <a:endParaRPr lang="ru-RU" sz="2000" kern="1200" dirty="0"/>
        </a:p>
      </dsp:txBody>
      <dsp:txXfrm rot="5400000">
        <a:off x="4156099" y="-81265"/>
        <a:ext cx="1073794" cy="707320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9BFBEE0-C2B7-447D-8F0F-C6DD727F62AA}">
      <dsp:nvSpPr>
        <dsp:cNvPr id="0" name=""/>
        <dsp:cNvSpPr/>
      </dsp:nvSpPr>
      <dsp:spPr>
        <a:xfrm>
          <a:off x="1365" y="85743"/>
          <a:ext cx="2966532" cy="62372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/>
            <a:t>Налоги во Франции подразделяются на три группы: </a:t>
          </a:r>
        </a:p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1365" y="85743"/>
        <a:ext cx="2966532" cy="6237224"/>
      </dsp:txXfrm>
    </dsp:sp>
    <dsp:sp modelId="{8AB94C59-B757-4959-A8C3-22D6CB3D29EC}">
      <dsp:nvSpPr>
        <dsp:cNvPr id="0" name=""/>
        <dsp:cNvSpPr/>
      </dsp:nvSpPr>
      <dsp:spPr>
        <a:xfrm rot="18073081">
          <a:off x="2416479" y="2204555"/>
          <a:ext cx="2289450" cy="41660"/>
        </a:xfrm>
        <a:custGeom>
          <a:avLst/>
          <a:gdLst/>
          <a:ahLst/>
          <a:cxnLst/>
          <a:rect l="0" t="0" r="0" b="0"/>
          <a:pathLst>
            <a:path>
              <a:moveTo>
                <a:pt x="0" y="20830"/>
              </a:moveTo>
              <a:lnTo>
                <a:pt x="2289450" y="20830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8073081">
        <a:off x="3503968" y="2168149"/>
        <a:ext cx="114472" cy="114472"/>
      </dsp:txXfrm>
    </dsp:sp>
    <dsp:sp modelId="{F7D820BF-DF99-47B8-820C-C747F08E7EBB}">
      <dsp:nvSpPr>
        <dsp:cNvPr id="0" name=""/>
        <dsp:cNvSpPr/>
      </dsp:nvSpPr>
      <dsp:spPr>
        <a:xfrm>
          <a:off x="4154511" y="323956"/>
          <a:ext cx="4674128" cy="1844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налоги на капитал, взимаемые с собственности, </a:t>
          </a:r>
          <a:r>
            <a:rPr lang="ru-RU" sz="2300" kern="1200" dirty="0" err="1" smtClean="0"/>
            <a:t>т</a:t>
          </a:r>
          <a:r>
            <a:rPr lang="ru-RU" sz="2300" kern="1200" baseline="-25000" dirty="0" err="1" smtClean="0"/>
            <a:t>;</a:t>
          </a:r>
          <a:r>
            <a:rPr lang="ru-RU" sz="2300" kern="1200" dirty="0" err="1" smtClean="0"/>
            <a:t>е</a:t>
          </a:r>
          <a:r>
            <a:rPr lang="ru-RU" sz="2300" kern="1200" dirty="0" smtClean="0"/>
            <a:t>. овеществленного дохода.</a:t>
          </a:r>
          <a:endParaRPr lang="ru-RU" sz="2300" kern="1200" dirty="0"/>
        </a:p>
      </dsp:txBody>
      <dsp:txXfrm>
        <a:off x="4154511" y="323956"/>
        <a:ext cx="4674128" cy="1844916"/>
      </dsp:txXfrm>
    </dsp:sp>
    <dsp:sp modelId="{931F777D-E6B8-42FE-B0C7-B1BA04E1D6CE}">
      <dsp:nvSpPr>
        <dsp:cNvPr id="0" name=""/>
        <dsp:cNvSpPr/>
      </dsp:nvSpPr>
      <dsp:spPr>
        <a:xfrm rot="192977">
          <a:off x="2966962" y="3216866"/>
          <a:ext cx="1188485" cy="41660"/>
        </a:xfrm>
        <a:custGeom>
          <a:avLst/>
          <a:gdLst/>
          <a:ahLst/>
          <a:cxnLst/>
          <a:rect l="0" t="0" r="0" b="0"/>
          <a:pathLst>
            <a:path>
              <a:moveTo>
                <a:pt x="0" y="20830"/>
              </a:moveTo>
              <a:lnTo>
                <a:pt x="1188485" y="20830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92977">
        <a:off x="3531492" y="3207983"/>
        <a:ext cx="59424" cy="59424"/>
      </dsp:txXfrm>
    </dsp:sp>
    <dsp:sp modelId="{62325EA0-BCA9-4F84-8DC1-022C26D85929}">
      <dsp:nvSpPr>
        <dsp:cNvPr id="0" name=""/>
        <dsp:cNvSpPr/>
      </dsp:nvSpPr>
      <dsp:spPr>
        <a:xfrm>
          <a:off x="4154511" y="2391362"/>
          <a:ext cx="4698958" cy="17593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подоходные налоги, которые взимаются в момент получения дохода;</a:t>
          </a:r>
          <a:endParaRPr lang="ru-RU" sz="2300" kern="1200" dirty="0"/>
        </a:p>
      </dsp:txBody>
      <dsp:txXfrm>
        <a:off x="4154511" y="2391362"/>
        <a:ext cx="4698958" cy="1759346"/>
      </dsp:txXfrm>
    </dsp:sp>
    <dsp:sp modelId="{7A8DE22F-48B7-46BC-B273-DD1FC1FD87A9}">
      <dsp:nvSpPr>
        <dsp:cNvPr id="0" name=""/>
        <dsp:cNvSpPr/>
      </dsp:nvSpPr>
      <dsp:spPr>
        <a:xfrm rot="3577548">
          <a:off x="2387839" y="4195836"/>
          <a:ext cx="2346730" cy="41660"/>
        </a:xfrm>
        <a:custGeom>
          <a:avLst/>
          <a:gdLst/>
          <a:ahLst/>
          <a:cxnLst/>
          <a:rect l="0" t="0" r="0" b="0"/>
          <a:pathLst>
            <a:path>
              <a:moveTo>
                <a:pt x="0" y="20830"/>
              </a:moveTo>
              <a:lnTo>
                <a:pt x="2346730" y="20830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3577548">
        <a:off x="3502536" y="4157998"/>
        <a:ext cx="117336" cy="117336"/>
      </dsp:txXfrm>
    </dsp:sp>
    <dsp:sp modelId="{BE0AC34E-A78A-410A-9E76-A1B580D11C08}">
      <dsp:nvSpPr>
        <dsp:cNvPr id="0" name=""/>
        <dsp:cNvSpPr/>
      </dsp:nvSpPr>
      <dsp:spPr>
        <a:xfrm>
          <a:off x="4154511" y="4373199"/>
          <a:ext cx="4736603" cy="17115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налоги на потребление, взимаемые тогда, когда доход тратится;</a:t>
          </a:r>
          <a:endParaRPr lang="ru-RU" sz="2300" kern="1200" dirty="0"/>
        </a:p>
      </dsp:txBody>
      <dsp:txXfrm>
        <a:off x="4154511" y="4373199"/>
        <a:ext cx="4736603" cy="1711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BA3B-7C99-4E08-9D04-333CF3751F42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77ED3D-A142-4F87-9F69-1EA548E04E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BA3B-7C99-4E08-9D04-333CF3751F42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ED3D-A142-4F87-9F69-1EA548E04E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BA3B-7C99-4E08-9D04-333CF3751F42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ED3D-A142-4F87-9F69-1EA548E04E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56BA3B-7C99-4E08-9D04-333CF3751F42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E77ED3D-A142-4F87-9F69-1EA548E04E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BA3B-7C99-4E08-9D04-333CF3751F42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ED3D-A142-4F87-9F69-1EA548E04E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BA3B-7C99-4E08-9D04-333CF3751F42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ED3D-A142-4F87-9F69-1EA548E04E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ED3D-A142-4F87-9F69-1EA548E04E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BA3B-7C99-4E08-9D04-333CF3751F42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BA3B-7C99-4E08-9D04-333CF3751F42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ED3D-A142-4F87-9F69-1EA548E04E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BA3B-7C99-4E08-9D04-333CF3751F42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ED3D-A142-4F87-9F69-1EA548E04E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56BA3B-7C99-4E08-9D04-333CF3751F42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E77ED3D-A142-4F87-9F69-1EA548E04E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BA3B-7C99-4E08-9D04-333CF3751F42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77ED3D-A142-4F87-9F69-1EA548E04E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856BA3B-7C99-4E08-9D04-333CF3751F42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E77ED3D-A142-4F87-9F69-1EA548E04E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424936" cy="2448272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Финансовая система Франции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7883">
            <a:off x="909893" y="3531329"/>
            <a:ext cx="2182955" cy="318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53576">
            <a:off x="2948859" y="3814252"/>
            <a:ext cx="2521617" cy="258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31752">
            <a:off x="5137351" y="3601427"/>
            <a:ext cx="3127755" cy="295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915816" y="1268760"/>
            <a:ext cx="6048672" cy="54006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 отличие от США и Германии, Франция — унитарное государство, и ее бюджетная система включает только два звена: государственный бюджет и местные бюджеты. В стране нет единства бюджетной системы. Все бюджеты формально обособлены. Бюджет каждой административной единицы утверждается органом ее исполнительной власти. Кроме государственного (центрального) и местных бюджетов, в финансовую систему Франции входят также внебюджетные фонды и финансы государственных предприятий.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. Бюджетная и финансовая системы Франции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2981">
            <a:off x="335947" y="1353186"/>
            <a:ext cx="2602655" cy="260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21088"/>
            <a:ext cx="2847643" cy="179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052736"/>
            <a:ext cx="8424936" cy="554461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Бюджет во Франции — важнейший инструмент управления государственными средствами в силу того, что государство через бюджетную систему формирует и распределяет более 20 % ВВП и 50 % национального дохода. На долю государственного бюд­жета приходится приблизительно 80 % всех доходов и расходов Французской финансовой системы.</a:t>
            </a:r>
          </a:p>
          <a:p>
            <a:r>
              <a:rPr lang="ru-RU" dirty="0" smtClean="0"/>
              <a:t>Центральный бюджет делится на два раздела:</a:t>
            </a:r>
          </a:p>
          <a:p>
            <a:r>
              <a:rPr lang="en-US" dirty="0" smtClean="0"/>
              <a:t>I</a:t>
            </a:r>
            <a:r>
              <a:rPr lang="ru-RU" dirty="0" smtClean="0"/>
              <a:t>. 90 % — операции окончательного характера (безвозврат­ное финансирование), которые подразделяются на теку­щие, гражданские, капитальные и военные расходы;</a:t>
            </a:r>
          </a:p>
          <a:p>
            <a:r>
              <a:rPr lang="ru-RU" dirty="0" smtClean="0"/>
              <a:t>П.   10 % — операции временного характера (кредиты).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22920"/>
          </a:xfrm>
        </p:spPr>
        <p:txBody>
          <a:bodyPr/>
          <a:lstStyle/>
          <a:p>
            <a:r>
              <a:rPr lang="ru-RU" b="1" dirty="0" smtClean="0"/>
              <a:t>Государственный бюджет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Расходы центрального бюджета также делятся на две части: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827584" y="1340768"/>
          <a:ext cx="7920880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72000"/>
          </a:xfrm>
        </p:spPr>
        <p:txBody>
          <a:bodyPr/>
          <a:lstStyle/>
          <a:p>
            <a:r>
              <a:rPr lang="ru-RU" dirty="0" smtClean="0"/>
              <a:t>Особое место в государственном бюджете занимает фи­нансирование крупных научно-исследовательских и эконо­мических программ, основное внимание уделяется развитию передовой и перспективной техники и технологий. Главными такими программами являются «ЭСПРИТ» (</a:t>
            </a:r>
            <a:r>
              <a:rPr lang="en-US" dirty="0" smtClean="0"/>
              <a:t>ESPRIT</a:t>
            </a:r>
            <a:r>
              <a:rPr lang="ru-RU" dirty="0" smtClean="0"/>
              <a:t>), «РА­СЕ» (</a:t>
            </a:r>
            <a:r>
              <a:rPr lang="en-US" dirty="0" smtClean="0"/>
              <a:t>RASE</a:t>
            </a:r>
            <a:r>
              <a:rPr lang="ru-RU" dirty="0" smtClean="0"/>
              <a:t>), «БРИТЕ» (</a:t>
            </a:r>
            <a:r>
              <a:rPr lang="en-US" dirty="0" smtClean="0"/>
              <a:t>BRITE</a:t>
            </a:r>
            <a:r>
              <a:rPr lang="ru-RU" dirty="0" smtClean="0"/>
              <a:t>), «</a:t>
            </a:r>
            <a:r>
              <a:rPr lang="en-US" dirty="0" smtClean="0"/>
              <a:t>EBPOMAT</a:t>
            </a:r>
            <a:r>
              <a:rPr lang="ru-RU" dirty="0" smtClean="0"/>
              <a:t>» (</a:t>
            </a:r>
            <a:r>
              <a:rPr lang="en-US" dirty="0" smtClean="0"/>
              <a:t>EVROMAT</a:t>
            </a:r>
            <a:r>
              <a:rPr lang="ru-RU" dirty="0" smtClean="0"/>
              <a:t>), «ЭВРИКА» (</a:t>
            </a:r>
            <a:r>
              <a:rPr lang="en-US" dirty="0" smtClean="0"/>
              <a:t>EVRIKA</a:t>
            </a:r>
            <a:r>
              <a:rPr lang="ru-RU" dirty="0" smtClean="0"/>
              <a:t>).</a:t>
            </a:r>
          </a:p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645024"/>
            <a:ext cx="2231529" cy="297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645024"/>
            <a:ext cx="2973710" cy="297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640871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Бюджетный процесс</a:t>
            </a:r>
            <a:r>
              <a:rPr lang="ru-RU" dirty="0" smtClean="0">
                <a:solidFill>
                  <a:schemeClr val="bg1"/>
                </a:solidFill>
              </a:rPr>
              <a:t> во Франции регулируется рядом статей Конституции 1959 г., а также многочисленными законами, декретами, регламентами, инструкциями, регламентирующими отражение бюджетных операций в национальном счетоводстве, порядок представления государственного бюджета, роль и функции центральных и региональных органов власти, причастных к бюджетному процессу и контролю. Период подготовки, принятия, исполнения и составления отчета об исполнении бюджета во Франции занимает более трех лет.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72000"/>
          </a:xfrm>
        </p:spPr>
        <p:txBody>
          <a:bodyPr>
            <a:normAutofit fontScale="92500" lnSpcReduction="10000"/>
          </a:bodyPr>
          <a:lstStyle/>
          <a:p>
            <a:r>
              <a:rPr lang="ru-RU" b="1" u="sng" dirty="0" smtClean="0"/>
              <a:t>Первая стадия </a:t>
            </a:r>
            <a:r>
              <a:rPr lang="ru-RU" dirty="0" smtClean="0"/>
              <a:t>французского бюджетного процесса - </a:t>
            </a:r>
            <a:r>
              <a:rPr lang="ru-RU" b="1" dirty="0" smtClean="0"/>
              <a:t>составление проекта бюджета</a:t>
            </a:r>
            <a:r>
              <a:rPr lang="ru-RU" i="1" dirty="0" smtClean="0"/>
              <a:t> — </a:t>
            </a:r>
            <a:r>
              <a:rPr lang="ru-RU" dirty="0" smtClean="0"/>
              <a:t>контролируется главным финансовым органом страны Министерством экономики и финансов. Подготовка бюджета во Франции идет с использованием </a:t>
            </a:r>
            <a:r>
              <a:rPr lang="ru-RU" dirty="0" err="1" smtClean="0"/>
              <a:t>про-Фаммно-целевого</a:t>
            </a:r>
            <a:r>
              <a:rPr lang="ru-RU" dirty="0" smtClean="0"/>
              <a:t> метода, который носит название «рационализация выбора бюджетных решений». В течение девяти месяцев каждое министерство и ведомство, руководствуясь инструкциями и контрольными цифрами, составляет свою смету. Затем, после свода всех смет, составляется проект бюджета, который, будучи одобрен правительством, направляется в парламент.</a:t>
            </a:r>
          </a:p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437112"/>
            <a:ext cx="2657872" cy="19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725144"/>
            <a:ext cx="2886795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9200"/>
            <a:ext cx="2195736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2123728" cy="158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125137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907704" y="188640"/>
            <a:ext cx="7005464" cy="6480720"/>
          </a:xfrm>
        </p:spPr>
        <p:txBody>
          <a:bodyPr/>
          <a:lstStyle/>
          <a:p>
            <a:r>
              <a:rPr lang="ru-RU" b="1" u="sng" dirty="0" smtClean="0"/>
              <a:t>Вторая стадия </a:t>
            </a:r>
            <a:r>
              <a:rPr lang="ru-RU" dirty="0" smtClean="0"/>
              <a:t>бюджетного процесса — </a:t>
            </a:r>
            <a:r>
              <a:rPr lang="ru-RU" i="1" dirty="0" smtClean="0"/>
              <a:t>принятие бюджета </a:t>
            </a:r>
            <a:r>
              <a:rPr lang="ru-RU" dirty="0" smtClean="0"/>
              <a:t>-длится около трех месяцев. Проект бюджета рассматривается в финансовой комиссии каждой палаты парламента. Сначала проходит обсуждение проекта в нижней палате — национальном собрании. Затем проект передается в верхнюю палату — сенат. Если проект бюджета после двух совместных обсуждений обеи­ми палатами парламента не получает одобрения, президент име­ет право своим указом объявить бюджет законом.</a:t>
            </a:r>
          </a:p>
          <a:p>
            <a:endParaRPr lang="ru-RU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1048"/>
            <a:ext cx="2195736" cy="146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29406">
            <a:off x="6128291" y="243410"/>
            <a:ext cx="2857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6660232" cy="6858000"/>
          </a:xfrm>
        </p:spPr>
        <p:txBody>
          <a:bodyPr>
            <a:normAutofit fontScale="85000" lnSpcReduction="20000"/>
          </a:bodyPr>
          <a:lstStyle/>
          <a:p>
            <a:r>
              <a:rPr lang="ru-RU" b="1" u="sng" dirty="0" smtClean="0">
                <a:solidFill>
                  <a:schemeClr val="bg1"/>
                </a:solidFill>
              </a:rPr>
              <a:t>Третья стадия </a:t>
            </a:r>
            <a:r>
              <a:rPr lang="ru-RU" dirty="0" smtClean="0">
                <a:solidFill>
                  <a:schemeClr val="bg1"/>
                </a:solidFill>
              </a:rPr>
              <a:t>— </a:t>
            </a:r>
            <a:r>
              <a:rPr lang="ru-RU" i="1" dirty="0" smtClean="0">
                <a:solidFill>
                  <a:schemeClr val="bg1"/>
                </a:solidFill>
              </a:rPr>
              <a:t>исполнение бюджета. </a:t>
            </a:r>
            <a:r>
              <a:rPr lang="ru-RU" dirty="0" smtClean="0">
                <a:solidFill>
                  <a:schemeClr val="bg1"/>
                </a:solidFill>
              </a:rPr>
              <a:t>Кассовое исполнение осуществляется через систему казначейских касс, которые имеют счета в Банке Франции и производят расчетно-кассовые бюджетные операции. По всей территории страны действует сеть специальных агентств казначейства (бухгалтерий), в том числе центральные бухгалтерии, обобщающие ежедневные данные учета всех субъектов. На их основе составляются еженедельные и ежемесячные аналитические материалы. Так, в еженедельных сводках представлены данные об операциях по исполнению бюджета по крупным рубрикам годового корректирующего финансового закона (что дает возможность контролировать выдачу разрешений на выделение бюджетных средств), а также об изменениях объема государственного долга, остатках на корреспондентских счетах казначейства и др. Обобщающие данные об исполнении бюджета за год представляются в Счетную палату для анализа и составления декларации о соответствии данных центрального учета в отдельных организациях.</a:t>
            </a:r>
          </a:p>
          <a:p>
            <a:endParaRPr lang="ru-RU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3379" y="4122712"/>
            <a:ext cx="1840621" cy="27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3031" y="2060848"/>
            <a:ext cx="2470969" cy="247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484784"/>
          <a:ext cx="843528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92424"/>
          </a:xfrm>
        </p:spPr>
        <p:txBody>
          <a:bodyPr>
            <a:no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Контроль за исполнением бюджета делится на три вида: административный, судебный и парламентский.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Местные бюджеты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Франции находятся в ведении местных органов управления. Их деятельность регламентируется Конституцией и текущим законодательством. Каждая административная едини­ца, как отмечалось, имеет свой бюджет. Административно-тер­риториальная структура страны — это 22 региона, 96 департа­ментов и 36 000 округов. Советы (региональные, департаментов, округов) составляют бюджеты и распоряжаются местными ресурсами. Однако вся полнота власти принадлежит на местах префектам.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Местные бюджеты и другие звенья финансовой системы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3501008"/>
            <a:ext cx="2154535" cy="162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21077">
            <a:off x="5868144" y="1268760"/>
            <a:ext cx="2769077" cy="18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340768"/>
            <a:ext cx="6912768" cy="551723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Французская экономика играет одну из ведущих ролей в мировом хозяйстве. По размеру ВВП Франция стабильно занимает четвертое место в мире (пятое при подсчете ВВП с учетом паритета покупательной способности). Франция — одно из самых крупных государств в Европе по территории и численности на­селения. Площадь страны (метрополия и Корсика) — 551 тыс. кв. км, население — 58 </a:t>
            </a:r>
            <a:r>
              <a:rPr lang="ru-RU" dirty="0" err="1" smtClean="0"/>
              <a:t>млн</a:t>
            </a:r>
            <a:r>
              <a:rPr lang="ru-RU" dirty="0" smtClean="0"/>
              <a:t> человек. Из них 95 % — французы, остальные -- бретонцы, баски, каталонцы, немцы, алжирцы, итальянцы, португальцы, турки.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Макроэкономическое положение Франции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3611">
            <a:off x="7155801" y="529372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36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Система местных бюджетов Франции включает в себя не­сколько звеньев: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260648"/>
            <a:ext cx="5868144" cy="6192688"/>
          </a:xfrm>
        </p:spPr>
        <p:txBody>
          <a:bodyPr>
            <a:normAutofit/>
          </a:bodyPr>
          <a:lstStyle/>
          <a:p>
            <a:r>
              <a:rPr lang="ru-RU" dirty="0" smtClean="0"/>
              <a:t>Местные бюджеты, как правило, дефицитны и нуждаются в дополнительных ресурсах для финансирования собственных программ. Государство предоставляет местным органам власти субсидии, составляющие около 20 % всех доходов местных бюджетов. Выделяют два вида субсидий: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на текущие расходы, главным образом на социальную по­мощь (около 60 % всех субсидий);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на капитальное строительство.</a:t>
            </a:r>
          </a:p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1632" y="0"/>
            <a:ext cx="3312368" cy="223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435036" y="1601463"/>
            <a:ext cx="2105563" cy="331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0" y="4293096"/>
            <a:ext cx="2000250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295232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представляют собой совокупность денежных ресурсов, находящихся в распоряжении государства или местных органов власти и имеющих целевое назначение. К ним относятся многочисленные специальные счета казначейства, присоединенные бюджеты, различные фонды финансово-кредитных учреждений и социальный бюджет. Организационно они отделены от бюджетов и относительно самостоятельны.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822920"/>
          </a:xfrm>
        </p:spPr>
        <p:txBody>
          <a:bodyPr/>
          <a:lstStyle/>
          <a:p>
            <a:r>
              <a:rPr lang="ru-RU" b="1" dirty="0" smtClean="0"/>
              <a:t>Специальные фонды</a:t>
            </a:r>
            <a:r>
              <a:rPr lang="ru-RU" dirty="0" smtClean="0"/>
              <a:t> -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7313" y="4221088"/>
            <a:ext cx="3536687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221088"/>
            <a:ext cx="292782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088"/>
            <a:ext cx="259127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23528" y="404664"/>
          <a:ext cx="842493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19268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Крупнейшие из них связаны с социальной сферой. Совокуп­ность таких фондов называют </a:t>
            </a:r>
            <a:r>
              <a:rPr lang="ru-RU" i="1" dirty="0" smtClean="0">
                <a:solidFill>
                  <a:schemeClr val="bg1"/>
                </a:solidFill>
              </a:rPr>
              <a:t>социальным бюджетом </a:t>
            </a:r>
            <a:r>
              <a:rPr lang="ru-RU" dirty="0" smtClean="0">
                <a:solidFill>
                  <a:schemeClr val="bg1"/>
                </a:solidFill>
              </a:rPr>
              <a:t>Франции. Средства социальных специальных фондов складываются из взносов предпринимателей (60 %), взносов по страхованию (18 %), поступлений государства (20 %) и прочих доходов (2 %).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140968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К фондам такого рода относят </a:t>
            </a:r>
            <a:r>
              <a:rPr lang="ru-RU" sz="3200" b="1" dirty="0">
                <a:solidFill>
                  <a:schemeClr val="bg1"/>
                </a:solidFill>
              </a:rPr>
              <a:t>пенсионный фонд, фонд </a:t>
            </a:r>
            <a:r>
              <a:rPr lang="ru-RU" sz="3200" b="1" dirty="0" smtClean="0">
                <a:solidFill>
                  <a:schemeClr val="bg1"/>
                </a:solidFill>
              </a:rPr>
              <a:t>страхования </a:t>
            </a:r>
            <a:r>
              <a:rPr lang="ru-RU" sz="3200" b="1" dirty="0">
                <a:solidFill>
                  <a:schemeClr val="bg1"/>
                </a:solidFill>
              </a:rPr>
              <a:t>по болезни, инвалидности, материнству, фонд помощи </a:t>
            </a:r>
            <a:r>
              <a:rPr lang="ru-RU" sz="3200" b="1" dirty="0" smtClean="0">
                <a:solidFill>
                  <a:schemeClr val="bg1"/>
                </a:solidFill>
              </a:rPr>
              <a:t>семьям</a:t>
            </a:r>
            <a:r>
              <a:rPr lang="ru-RU" sz="3200" b="1" dirty="0">
                <a:solidFill>
                  <a:schemeClr val="bg1"/>
                </a:solidFill>
              </a:rPr>
              <a:t>, национальный фонд помощи безработным</a:t>
            </a:r>
            <a:r>
              <a:rPr lang="ru-RU" dirty="0">
                <a:solidFill>
                  <a:schemeClr val="bg1"/>
                </a:solidFill>
              </a:rPr>
              <a:t>.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8892480" cy="6858000"/>
          </a:xfrm>
        </p:spPr>
        <p:txBody>
          <a:bodyPr>
            <a:normAutofit/>
          </a:bodyPr>
          <a:lstStyle/>
          <a:p>
            <a:r>
              <a:rPr lang="ru-RU" dirty="0" smtClean="0"/>
              <a:t>Ресурсы государственного сектора формируются из различных источников: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собственных средств — 25 %;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безвозвратных дотаций и субсидий из госбюджета — 18 %;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долгосрочных кредитов, внутренних и внешних займов, полученных на денежном рынке, — 57 %.</a:t>
            </a:r>
          </a:p>
          <a:p>
            <a:r>
              <a:rPr lang="ru-RU" dirty="0" smtClean="0"/>
              <a:t>Дефицит государственных предприятий покрывается безвозвратными субсидиями и дотациями, а также кредитами из бюд­жета и специальных фондов.</a:t>
            </a:r>
          </a:p>
          <a:p>
            <a:endParaRPr lang="ru-RU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365104"/>
            <a:ext cx="21602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365104"/>
            <a:ext cx="3217540" cy="2178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365104"/>
            <a:ext cx="2354957" cy="217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Структура финансовой системы Франции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908720"/>
            <a:ext cx="8352928" cy="5544616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Налоговая система Франции отличается своеобразием. Налоги и сборы здесь сохраняются многие десятилетия, отражая исторические и культурные традиции страны. К особенностям Французской налоговой системы можно отнести:</a:t>
            </a:r>
          </a:p>
          <a:p>
            <a:r>
              <a:rPr lang="ru-RU" dirty="0" smtClean="0">
                <a:solidFill>
                  <a:schemeClr val="bg1"/>
                </a:solidFill>
                <a:sym typeface="Symbol"/>
              </a:rPr>
              <a:t></a:t>
            </a:r>
            <a:r>
              <a:rPr lang="ru-RU" dirty="0" smtClean="0">
                <a:solidFill>
                  <a:schemeClr val="bg1"/>
                </a:solidFill>
              </a:rPr>
              <a:t> стабильность перечня налогов и сборов и правил их взимания;</a:t>
            </a:r>
          </a:p>
          <a:p>
            <a:r>
              <a:rPr lang="ru-RU" dirty="0" smtClean="0">
                <a:solidFill>
                  <a:schemeClr val="bg1"/>
                </a:solidFill>
                <a:sym typeface="Symbol"/>
              </a:rPr>
              <a:t></a:t>
            </a:r>
            <a:r>
              <a:rPr lang="ru-RU" dirty="0" smtClean="0">
                <a:solidFill>
                  <a:schemeClr val="bg1"/>
                </a:solidFill>
              </a:rPr>
              <a:t> социальную направленность;</a:t>
            </a:r>
          </a:p>
          <a:p>
            <a:r>
              <a:rPr lang="ru-RU" dirty="0" smtClean="0">
                <a:solidFill>
                  <a:schemeClr val="bg1"/>
                </a:solidFill>
                <a:sym typeface="Symbol"/>
              </a:rPr>
              <a:t></a:t>
            </a:r>
            <a:r>
              <a:rPr lang="ru-RU" dirty="0" smtClean="0">
                <a:solidFill>
                  <a:schemeClr val="bg1"/>
                </a:solidFill>
              </a:rPr>
              <a:t> преобладание косвенных налогов;</a:t>
            </a:r>
          </a:p>
          <a:p>
            <a:r>
              <a:rPr lang="ru-RU" dirty="0" smtClean="0">
                <a:solidFill>
                  <a:schemeClr val="bg1"/>
                </a:solidFill>
                <a:sym typeface="Symbol"/>
              </a:rPr>
              <a:t></a:t>
            </a:r>
            <a:r>
              <a:rPr lang="ru-RU" dirty="0" smtClean="0">
                <a:solidFill>
                  <a:schemeClr val="bg1"/>
                </a:solidFill>
              </a:rPr>
              <a:t> учет территориальных аспектов;</a:t>
            </a:r>
          </a:p>
          <a:p>
            <a:r>
              <a:rPr lang="ru-RU" dirty="0" smtClean="0">
                <a:solidFill>
                  <a:schemeClr val="bg1"/>
                </a:solidFill>
                <a:sym typeface="Symbol"/>
              </a:rPr>
              <a:t></a:t>
            </a:r>
            <a:r>
              <a:rPr lang="ru-RU" dirty="0" smtClean="0">
                <a:solidFill>
                  <a:schemeClr val="bg1"/>
                </a:solidFill>
              </a:rPr>
              <a:t> широкую систему льгот и скидок;</a:t>
            </a:r>
          </a:p>
          <a:p>
            <a:r>
              <a:rPr lang="ru-RU" dirty="0" smtClean="0">
                <a:solidFill>
                  <a:schemeClr val="bg1"/>
                </a:solidFill>
                <a:sym typeface="Symbol"/>
              </a:rPr>
              <a:t></a:t>
            </a:r>
            <a:r>
              <a:rPr lang="ru-RU" dirty="0" smtClean="0">
                <a:solidFill>
                  <a:schemeClr val="bg1"/>
                </a:solidFill>
              </a:rPr>
              <a:t> открытость для международных налоговых соглашений.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chemeClr val="bg1"/>
                </a:solidFill>
              </a:rPr>
              <a:t>Налоговая система Франции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4464496"/>
          </a:xfrm>
        </p:spPr>
        <p:txBody>
          <a:bodyPr/>
          <a:lstStyle/>
          <a:p>
            <a:r>
              <a:rPr lang="ru-RU" dirty="0" smtClean="0"/>
              <a:t>Вопросы налогообложения во Франции регулируются Генеральным налоговым кодексом и Книгой фискальных процедур, принятыми, соответственно, декретами от 6 апреля 1950 г. и 15 сентября 1981 г., а также постановлением от 15 сентября 1981 г. Кроме того, вопросы налогообложения регулируются многочисленными нормативными актами, не вошедшими в Ге­неральный налоговый кодекс.</a:t>
            </a:r>
          </a:p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89040"/>
            <a:ext cx="4176464" cy="278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89040"/>
            <a:ext cx="396430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620688"/>
            <a:ext cx="8363272" cy="568863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Среди стран — членов ЕС Франция занимает второе после Великобритании место по числу международных налоговых соглашений. Рассматривая налоговые соглашения в территориальном аспекте, можно выделить три региона основных эко­номико-политических интересов страны. Прежде всего это развитые страны Европы, США и Япония. Всего Франция ратифицировала более 900 налоговых соглашений. В отношении этих соглашений действует принцип превосходства норм европейского права над внутренним законодательством.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0"/>
            <a:r>
              <a:rPr lang="ru-RU" dirty="0" smtClean="0"/>
              <a:t>Главный показатель, характеризующий экономическое раз­витие государства, — </a:t>
            </a:r>
            <a:r>
              <a:rPr lang="ru-RU" b="1" dirty="0" smtClean="0"/>
              <a:t>прирост реального ВВП</a:t>
            </a:r>
            <a:r>
              <a:rPr lang="ru-RU" dirty="0" smtClean="0"/>
              <a:t> — в последние годы находился в положительной динамике. Исключением является 1993 г., когда была отмечена экономическая рецессия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endParaRPr lang="en-US" dirty="0" smtClean="0"/>
          </a:p>
          <a:p>
            <a:pPr lvl="0"/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Прирост реального ВВП Франции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83562" y="2924944"/>
          <a:ext cx="7848877" cy="1224136"/>
        </p:xfrm>
        <a:graphic>
          <a:graphicData uri="http://schemas.openxmlformats.org/drawingml/2006/table">
            <a:tbl>
              <a:tblPr/>
              <a:tblGrid>
                <a:gridCol w="715488"/>
                <a:gridCol w="704111"/>
                <a:gridCol w="715488"/>
                <a:gridCol w="704111"/>
                <a:gridCol w="704111"/>
                <a:gridCol w="715488"/>
                <a:gridCol w="715488"/>
                <a:gridCol w="715488"/>
                <a:gridCol w="728128"/>
                <a:gridCol w="715488"/>
                <a:gridCol w="715488"/>
              </a:tblGrid>
              <a:tr h="6120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spc="-100" dirty="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1991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spc="-8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1992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spc="-8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1993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spc="-8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1994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spc="-8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1995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spc="-8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1996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spc="-7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1997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spc="-85" dirty="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1998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spc="-7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1999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spc="-6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2000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spc="-8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2001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20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0,8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1,3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spc="-1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-1,5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2,9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2,7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2,2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2,3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3,2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3,2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3,2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2,6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07372">
            <a:off x="510354" y="4433916"/>
            <a:ext cx="2877344" cy="215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93109">
            <a:off x="3503634" y="4420794"/>
            <a:ext cx="2137420" cy="213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59282">
            <a:off x="5813149" y="4543786"/>
            <a:ext cx="2814358" cy="19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889248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79036">
            <a:off x="5888676" y="4080879"/>
            <a:ext cx="2964534" cy="197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Главным элементом налоговой системы Франции является </a:t>
            </a:r>
            <a:r>
              <a:rPr lang="ru-RU" b="1" dirty="0" smtClean="0">
                <a:solidFill>
                  <a:schemeClr val="bg1"/>
                </a:solidFill>
              </a:rPr>
              <a:t>налог на добавленную стоимость</a:t>
            </a:r>
            <a:r>
              <a:rPr lang="ru-RU" b="1" dirty="0" smtClean="0"/>
              <a:t>.</a:t>
            </a:r>
            <a:r>
              <a:rPr lang="ru-RU" i="1" dirty="0" smtClean="0"/>
              <a:t> </a:t>
            </a:r>
          </a:p>
          <a:p>
            <a:r>
              <a:rPr lang="ru-RU" dirty="0" smtClean="0"/>
              <a:t>Франция — родина НДС. Он был разработан здесь в начале 1950-х гг. и взимается с 1954 г. В доходной части центрального бюджета НДС составляет </a:t>
            </a:r>
            <a:r>
              <a:rPr lang="ru-RU" i="1" dirty="0" smtClean="0"/>
              <a:t>41,4%, </a:t>
            </a:r>
            <a:r>
              <a:rPr lang="ru-RU" dirty="0" smtClean="0"/>
              <a:t>он приносит государству 669 962 </a:t>
            </a:r>
            <a:r>
              <a:rPr lang="ru-RU" dirty="0" err="1" smtClean="0"/>
              <a:t>млн</a:t>
            </a:r>
            <a:r>
              <a:rPr lang="ru-RU" dirty="0" smtClean="0"/>
              <a:t> франков (2000 г.). НДС взимается методом частных платежей.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Существует четыре вида ставок НДС: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18,6 % — основная ставка на все виды товаров и услуг;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22 % (раньше 33,33 %) — предельная ставка на предметы роскоши, машины, алкоголь, табак;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7 % — сокращенная ставка на товары культурного обихода</a:t>
            </a:r>
          </a:p>
          <a:p>
            <a:r>
              <a:rPr lang="ru-RU" dirty="0" smtClean="0"/>
              <a:t>(книги);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5,5 % — на товары и услуги первой необходимости (про­дукты питания, за исключением алкоголя и шоколада, ме­дикаменты, жилье, транспорт).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260648"/>
            <a:ext cx="5652120" cy="633670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К налогам на потребление относятся и </a:t>
            </a:r>
            <a:r>
              <a:rPr lang="ru-RU" b="1" dirty="0" smtClean="0">
                <a:solidFill>
                  <a:schemeClr val="bg1"/>
                </a:solidFill>
              </a:rPr>
              <a:t>таможенные пошлины</a:t>
            </a:r>
            <a:r>
              <a:rPr lang="ru-RU" i="1" dirty="0" smtClean="0">
                <a:solidFill>
                  <a:schemeClr val="bg1"/>
                </a:solidFill>
              </a:rPr>
              <a:t>.</a:t>
            </a:r>
            <a:r>
              <a:rPr lang="ru-RU" i="1" dirty="0" smtClean="0"/>
              <a:t> </a:t>
            </a:r>
            <a:r>
              <a:rPr lang="ru-RU" dirty="0" smtClean="0"/>
              <a:t>Основной целью таможенных пошлин во Франции является не получение дохода, а охрана внутреннего рынка, а также на­циональной промышленности и сельского хозяйства. Таможен­ные пошлины как инструмент государственной экономической политики должны уравнивать цены на импортируемые товары аналогичные товары внутреннего рынка. Таможенные пошли­ны взимаются с цены товара.</a:t>
            </a:r>
          </a:p>
          <a:p>
            <a:endParaRPr lang="ru-RU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0680" y="0"/>
            <a:ext cx="352332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348880"/>
            <a:ext cx="3563888" cy="247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3" y="4653136"/>
            <a:ext cx="3563888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429000"/>
            <a:ext cx="250044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3501008"/>
          </a:xfrm>
        </p:spPr>
        <p:txBody>
          <a:bodyPr/>
          <a:lstStyle/>
          <a:p>
            <a:r>
              <a:rPr lang="ru-RU" dirty="0" smtClean="0"/>
              <a:t>Кроме НДС и таможенных пошлин, косвенными налогами являются </a:t>
            </a:r>
            <a:r>
              <a:rPr lang="ru-RU" b="1" dirty="0" smtClean="0">
                <a:solidFill>
                  <a:schemeClr val="bg1"/>
                </a:solidFill>
              </a:rPr>
              <a:t>акцизы</a:t>
            </a:r>
            <a:r>
              <a:rPr lang="ru-RU" i="1" dirty="0" smtClean="0"/>
              <a:t>, </a:t>
            </a:r>
            <a:r>
              <a:rPr lang="ru-RU" dirty="0" smtClean="0"/>
              <a:t>часть доходов от которых перечисляется в бюджеты местных органов управления. К подакцизным товарам относятся алкогольные напитки, табак, спички, зажигалки, изделия из драгоценных металлов, сахар, кондитерские изделия, пиво, минеральная вода, некоторые виды транспортных средств.</a:t>
            </a:r>
          </a:p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8373" y="4806280"/>
            <a:ext cx="2735627" cy="205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429000"/>
            <a:ext cx="2643957" cy="200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792588"/>
            <a:ext cx="2753883" cy="20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4437112"/>
            <a:ext cx="2585864" cy="193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356992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Важнейшее место в группе налогов на доходы занимает </a:t>
            </a:r>
            <a:r>
              <a:rPr lang="ru-RU" b="1" dirty="0" smtClean="0">
                <a:solidFill>
                  <a:schemeClr val="bg1"/>
                </a:solidFill>
              </a:rPr>
              <a:t>подоходный налог с физических лиц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dirty="0" smtClean="0">
                <a:solidFill>
                  <a:schemeClr val="bg1"/>
                </a:solidFill>
              </a:rPr>
              <a:t>который и приносит бюджету около 20 % налоговых доходов. Исторически сложилось так, что правительство использует подоходный налог для проведения социальной политики: при неразвитых общественных фондах потребления подоходный налог является инструментом стимулирования семьи, предоставления льгот малоимущим.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60648"/>
            <a:ext cx="8435280" cy="626469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Доходы налогоплательщиков делятся на семь категорий:</a:t>
            </a:r>
          </a:p>
          <a:p>
            <a:r>
              <a:rPr lang="ru-RU" dirty="0" smtClean="0">
                <a:solidFill>
                  <a:schemeClr val="bg1"/>
                </a:solidFill>
                <a:sym typeface="Symbol"/>
              </a:rPr>
              <a:t></a:t>
            </a:r>
            <a:r>
              <a:rPr lang="ru-RU" dirty="0" smtClean="0">
                <a:solidFill>
                  <a:schemeClr val="bg1"/>
                </a:solidFill>
              </a:rPr>
              <a:t> плата по труду при работе по найму;</a:t>
            </a:r>
          </a:p>
          <a:p>
            <a:r>
              <a:rPr lang="ru-RU" dirty="0" smtClean="0">
                <a:solidFill>
                  <a:schemeClr val="bg1"/>
                </a:solidFill>
                <a:sym typeface="Symbol"/>
              </a:rPr>
              <a:t></a:t>
            </a:r>
            <a:r>
              <a:rPr lang="ru-RU" dirty="0" smtClean="0">
                <a:solidFill>
                  <a:schemeClr val="bg1"/>
                </a:solidFill>
              </a:rPr>
              <a:t> земельные доходы (от сдачи в аренду земли и зданий);</a:t>
            </a:r>
          </a:p>
          <a:p>
            <a:r>
              <a:rPr lang="ru-RU" dirty="0" smtClean="0">
                <a:solidFill>
                  <a:schemeClr val="bg1"/>
                </a:solidFill>
                <a:sym typeface="Symbol"/>
              </a:rPr>
              <a:t></a:t>
            </a:r>
            <a:r>
              <a:rPr lang="ru-RU" dirty="0" smtClean="0">
                <a:solidFill>
                  <a:schemeClr val="bg1"/>
                </a:solidFill>
              </a:rPr>
              <a:t> доходы от оборотного капитала (дивиденды и проценты);</a:t>
            </a:r>
          </a:p>
          <a:p>
            <a:r>
              <a:rPr lang="ru-RU" dirty="0" smtClean="0">
                <a:solidFill>
                  <a:schemeClr val="bg1"/>
                </a:solidFill>
                <a:sym typeface="Symbol"/>
              </a:rPr>
              <a:t></a:t>
            </a:r>
            <a:r>
              <a:rPr lang="ru-RU" dirty="0" smtClean="0">
                <a:solidFill>
                  <a:schemeClr val="bg1"/>
                </a:solidFill>
              </a:rPr>
              <a:t> доходы от перепродажи (зданий, ценных бумаг);</a:t>
            </a:r>
          </a:p>
          <a:p>
            <a:r>
              <a:rPr lang="ru-RU" dirty="0" smtClean="0">
                <a:solidFill>
                  <a:schemeClr val="bg1"/>
                </a:solidFill>
                <a:sym typeface="Symbol"/>
              </a:rPr>
              <a:t></a:t>
            </a:r>
            <a:r>
              <a:rPr lang="ru-RU" dirty="0" smtClean="0">
                <a:solidFill>
                  <a:schemeClr val="bg1"/>
                </a:solidFill>
              </a:rPr>
              <a:t> доходы от промышленной и торговой деятельности пред­приятий, не являющихся акционерными обществами; </a:t>
            </a:r>
          </a:p>
          <a:p>
            <a:r>
              <a:rPr lang="ru-RU" dirty="0" smtClean="0">
                <a:solidFill>
                  <a:schemeClr val="bg1"/>
                </a:solidFill>
                <a:sym typeface="Symbol"/>
              </a:rPr>
              <a:t></a:t>
            </a:r>
            <a:r>
              <a:rPr lang="ru-RU" dirty="0" smtClean="0">
                <a:solidFill>
                  <a:schemeClr val="bg1"/>
                </a:solidFill>
              </a:rPr>
              <a:t> некоммерческие доходы (</a:t>
            </a:r>
            <a:r>
              <a:rPr lang="ru-RU" dirty="0" err="1" smtClean="0">
                <a:solidFill>
                  <a:schemeClr val="bg1"/>
                </a:solidFill>
              </a:rPr>
              <a:t>доходы</a:t>
            </a:r>
            <a:r>
              <a:rPr lang="ru-RU" dirty="0" smtClean="0">
                <a:solidFill>
                  <a:schemeClr val="bg1"/>
                </a:solidFill>
              </a:rPr>
              <a:t> лиц свободных профес­сий);</a:t>
            </a:r>
          </a:p>
          <a:p>
            <a:r>
              <a:rPr lang="ru-RU" dirty="0" smtClean="0">
                <a:solidFill>
                  <a:schemeClr val="bg1"/>
                </a:solidFill>
                <a:sym typeface="Symbol"/>
              </a:rPr>
              <a:t></a:t>
            </a:r>
            <a:r>
              <a:rPr lang="ru-RU" dirty="0" smtClean="0">
                <a:solidFill>
                  <a:schemeClr val="bg1"/>
                </a:solidFill>
              </a:rPr>
              <a:t> сельскохозяйственные доходы.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Генезис финансово-кредитной системы Франции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638220"/>
          <a:ext cx="9144000" cy="6031140"/>
        </p:xfrm>
        <a:graphic>
          <a:graphicData uri="http://schemas.openxmlformats.org/drawingml/2006/table">
            <a:tbl>
              <a:tblPr/>
              <a:tblGrid>
                <a:gridCol w="2469534"/>
                <a:gridCol w="6674466"/>
              </a:tblGrid>
              <a:tr h="178980">
                <a:tc>
                  <a:txBody>
                    <a:bodyPr/>
                    <a:lstStyle/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Годы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63600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Событие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7684">
                <a:tc>
                  <a:txBody>
                    <a:bodyPr/>
                    <a:lstStyle/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1360,1795</a:t>
                      </a: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1787-1798</a:t>
                      </a: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1800</a:t>
                      </a: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 1803</a:t>
                      </a: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1865-1926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1873</a:t>
                      </a: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1903</a:t>
                      </a:r>
                    </a:p>
                    <a:p>
                      <a:pPr marL="11493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 1914</a:t>
                      </a: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 1928-1936</a:t>
                      </a: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 1939</a:t>
                      </a: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1945</a:t>
                      </a: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1954</a:t>
                      </a: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1959</a:t>
                      </a: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1960</a:t>
                      </a: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1984</a:t>
                      </a: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1992</a:t>
                      </a:r>
                    </a:p>
                    <a:p>
                      <a:pPr marL="11493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2002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581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В обращение вводится франк</a:t>
                      </a:r>
                    </a:p>
                    <a:p>
                      <a:pPr marL="81470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Инфляция и финансовый кризис</a:t>
                      </a:r>
                    </a:p>
                    <a:p>
                      <a:pPr marL="8439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Учрежден Банк Франции </a:t>
                      </a:r>
                    </a:p>
                    <a:p>
                      <a:pPr marL="8439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Банк Франции получил право эмиссии             </a:t>
                      </a:r>
                    </a:p>
                    <a:p>
                      <a:pPr marL="843915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Функционирование Латинского союза     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8439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Введен золотой монометаллизм</a:t>
                      </a:r>
                    </a:p>
                    <a:p>
                      <a:pPr marL="8439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Франк стал приравниваться к драгоценному металлу</a:t>
                      </a:r>
                    </a:p>
                    <a:p>
                      <a:pPr marL="94107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Отмена обмена банкнот Банка Франции на золото</a:t>
                      </a:r>
                    </a:p>
                    <a:p>
                      <a:pPr marL="85344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Существование золотослиткового стандарта           </a:t>
                      </a:r>
                    </a:p>
                    <a:p>
                      <a:pPr marL="88265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Законодательно оформлена зона франка</a:t>
                      </a:r>
                    </a:p>
                    <a:p>
                      <a:pPr marL="88265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Национализация крупнейших банков страны</a:t>
                      </a:r>
                    </a:p>
                    <a:p>
                      <a:pPr marL="92202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Впервые введен НДС  </a:t>
                      </a:r>
                    </a:p>
                    <a:p>
                      <a:pPr marL="92202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Принят декрет о финансах и бюджете       </a:t>
                      </a:r>
                    </a:p>
                    <a:p>
                      <a:pPr marL="96075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Денежная реформа: 1 новый франк = 100 старым</a:t>
                      </a:r>
                    </a:p>
                    <a:p>
                      <a:pPr marL="96075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франкам</a:t>
                      </a:r>
                    </a:p>
                    <a:p>
                      <a:pPr marL="98996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Закон о банках, ознаменовавший начало банковской </a:t>
                      </a:r>
                    </a:p>
                    <a:p>
                      <a:pPr marL="102870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приватизаций</a:t>
                      </a:r>
                    </a:p>
                    <a:p>
                      <a:pPr marL="92202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Начало гармонизации налогового законодательства   </a:t>
                      </a:r>
                    </a:p>
                    <a:p>
                      <a:pPr marL="92202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в рамках ЕС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Банковская реформа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Изменение монетарной политики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Слияние банков «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Сосьете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женераль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» и «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Париба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Принят закон о сокращений рабочего времени</a:t>
                      </a:r>
                    </a:p>
                    <a:p>
                      <a:pPr marL="110680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Замена франка на евро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924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Структура налоговых платежей во Франции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0178" name="Oval 2"/>
          <p:cNvSpPr>
            <a:spLocks noChangeArrowheads="1"/>
          </p:cNvSpPr>
          <p:nvPr/>
        </p:nvSpPr>
        <p:spPr bwMode="auto">
          <a:xfrm>
            <a:off x="2051720" y="1412776"/>
            <a:ext cx="4608512" cy="864096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Государственные налоги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95536" y="2564904"/>
            <a:ext cx="2520280" cy="136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Налоги на потребление: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НДС;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Акцизы;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Таможенные пошлины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2915816" y="3068960"/>
            <a:ext cx="2088232" cy="136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Налоги на доходы: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Подоходный налог с физических лиц; налог на прибыль предприятий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5004048" y="2564904"/>
            <a:ext cx="3816424" cy="18722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Налоги на капитал: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Налог на собственность;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Социальный налог на заработную плату; налог на профессиональное образование; регистрационные и гербовые сборы; налог на автотранспортные средства предприятий; пошлина с расходов финансовых учреждений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1763688" y="4725144"/>
            <a:ext cx="3816424" cy="15121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Местные налоги: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Земельный налог на застроенные участки;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Налог на незастроенные участки;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Налог на жилье;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Профессиональный налог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Shape 25"/>
          <p:cNvCxnSpPr>
            <a:stCxn id="50178" idx="3"/>
            <a:endCxn id="50182" idx="1"/>
          </p:cNvCxnSpPr>
          <p:nvPr/>
        </p:nvCxnSpPr>
        <p:spPr>
          <a:xfrm rot="5400000">
            <a:off x="579705" y="3334312"/>
            <a:ext cx="3330900" cy="962933"/>
          </a:xfrm>
          <a:prstGeom prst="bentConnector4">
            <a:avLst>
              <a:gd name="adj1" fmla="val 5249"/>
              <a:gd name="adj2" fmla="val 257618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300192" y="2060848"/>
            <a:ext cx="792088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4211960" y="2276872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2915816" y="2276872"/>
            <a:ext cx="432048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В другие годы, и особенно в конце 1990-х гг., происходил устойчивый экономический рост, преимущественно за счет увеличения внутреннего спроса. Так, в 1998 г. три четверти прироста ВВП было достигнуто именно за счет этого параметра. Резко оживившийся внутренний спрос оказал устойчивое положительное воздействие на сектор готовой продукции. Личное потребление, расширение которого началось с середины 1997 г., поддерживало конъюнктуру в секторе товаров потре­бительского назначения. Расширение потребления было свя­зано как с низкой инфляцией, так и с увеличением занятости. Кроме того, норма сбережений (отношение сбережений к ре­альному (полученному) денежному доходу) сократилась до 14 %, что тоже увеличило внутренний спрос. Этому способст­вовала и политика постепенного, но устойчивого снижения процентной ставки. Так, номинальная ставка сберегательных депозитов к концу 1998 г. снизилась до 3,2 %, в результате при­рост потребления увеличился более чем в 4 раза, оказавшись рекордным с 1986 г. Второй компонент внутреннего спроса -инвестиции — также развивался достаточно динамично. С от­рицательной величины в 1997 г. их темпы поднялись до 6 % в 1998 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0"/>
            <a:ext cx="8784976" cy="6669360"/>
          </a:xfrm>
        </p:spPr>
        <p:txBody>
          <a:bodyPr>
            <a:normAutofit/>
          </a:bodyPr>
          <a:lstStyle/>
          <a:p>
            <a:r>
              <a:rPr lang="ru-RU" dirty="0" smtClean="0"/>
              <a:t>В 2000 г. вопреки прогнозируемому снижению темпов экономического роста до 3 % они не изменились и остались са­мыми высокими среди трех ведущих стран зоны евро (Германия, Италия). Снижение темпа прироста реального ВВП в 2001 г. во многом объясняется замедлением экономического разви­тия в мировом сообществе. Развитие Франции до 2015 г., по всей вероятности, будет соответствовать общим тенденциям в западноевропейском регионе. В частности, прогнозируются среднегодовые темпы роста 2,4—2,6 %.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264706"/>
            <a:ext cx="3203848" cy="259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896036"/>
            <a:ext cx="2615952" cy="196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296644"/>
            <a:ext cx="2081808" cy="156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2132856"/>
            <a:ext cx="2060848" cy="115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9233">
            <a:off x="6512812" y="396413"/>
            <a:ext cx="2504543" cy="165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88640"/>
            <a:ext cx="7200800" cy="6480720"/>
          </a:xfrm>
        </p:spPr>
        <p:txBody>
          <a:bodyPr>
            <a:normAutofit fontScale="92500" lnSpcReduction="10000"/>
          </a:bodyPr>
          <a:lstStyle/>
          <a:p>
            <a:pPr marL="3175" indent="-3175"/>
            <a:r>
              <a:rPr lang="ru-RU" dirty="0" smtClean="0"/>
              <a:t>Важный позитивный фактор французской экономики последнего десятилетия — низкий </a:t>
            </a:r>
            <a:r>
              <a:rPr lang="ru-RU" b="1" dirty="0" smtClean="0"/>
              <a:t>уровень инфляции</a:t>
            </a:r>
            <a:r>
              <a:rPr lang="ru-RU" dirty="0" smtClean="0"/>
              <a:t>. В 1994 г. при­оритетным направлением экономической политики Франции стала ценовая стабильность при уровне инфляции ниже 2 %. В результате монетарной политики инфляция в 1996 г. составила 2,1 %, а в 1997 г. — 1,1 % и стала самой низкой за последние 40 лет. В 1997 г. цены на промышленные товары возросли лишь на 0,1 %, услуги подорожали на 1,4 %. Самым высоким (2,5 %) был рост цен на продовольственные товары. Для достижения запланированных 2 % годовой инфляции и 3 % прироста ВВП Банк Франции ограничил общий годовой прирост совокупной Денежной массы 5 %. Все эти параметры были выдержаны: при­рост совокупной денежной массы в 1997 г. не превысил 1,5 %, инфляция составила 1,1 %, реальный рост ВВП — 2,3 %.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20664">
            <a:off x="611539" y="4483069"/>
            <a:ext cx="2747797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Благоприятная экономическая конъюнктура способствовала снижению уровня безработицы во Франции </a:t>
            </a:r>
            <a:endParaRPr lang="ru-RU" sz="28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27588" y="2708920"/>
          <a:ext cx="7704850" cy="1584176"/>
        </p:xfrm>
        <a:graphic>
          <a:graphicData uri="http://schemas.openxmlformats.org/drawingml/2006/table">
            <a:tbl>
              <a:tblPr/>
              <a:tblGrid>
                <a:gridCol w="701342"/>
                <a:gridCol w="690190"/>
                <a:gridCol w="701342"/>
                <a:gridCol w="690190"/>
                <a:gridCol w="701342"/>
                <a:gridCol w="701342"/>
                <a:gridCol w="701342"/>
                <a:gridCol w="701342"/>
                <a:gridCol w="701342"/>
                <a:gridCol w="701342"/>
                <a:gridCol w="713734"/>
              </a:tblGrid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100" dirty="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9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1992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9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1993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9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1994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9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1995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8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1996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8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1997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8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1998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8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1999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6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2000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7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2001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9,4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8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10,4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Н,7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8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12,5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8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12,5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9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12,3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8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12,5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85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11,8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7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11,2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9,7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Courier New"/>
                          <a:ea typeface="Times New Roman"/>
                          <a:cs typeface="Times New Roman"/>
                        </a:rPr>
                        <a:t>8,8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27584" y="1556792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 безработицы, % от численности рабочей силы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56588">
            <a:off x="3717135" y="4627931"/>
            <a:ext cx="1932806" cy="193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941168"/>
            <a:ext cx="2428305" cy="157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260648"/>
            <a:ext cx="8496944" cy="633670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Сокращению числа безработных способствовали и усилия правительства по созданию новых рабочих мест. В 1997 г. было создано 190 тыс. 'рабочих мест, государство выделило также средства для создания 40 тыс. рабочих мест специально для молодежи. В 1998 г. рабочих мест стало больше на 300 тыс., в том числе 100 тыс. были созданы специально для молодежи. В результате именно «молодежная» безработица сократилась в наи­большей степени: на 8,5 % за 10 месяцев 1998 г., в группе 25—49 лет уменьшение составило 5,3 %, в группе безработных старших возрастов еще меньше.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 1 января 2000 г. во Франции был принят закон, получивший широкий общественный резонанс. Он предусматривал сокращение продолжительности рабочей недели с 39 до 35 часов. Кроме того, в рамках этого закона был подписан ряд соглашений профсоюзов и предпринимателей на уровне предприятий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408712"/>
          </a:xfrm>
        </p:spPr>
        <p:txBody>
          <a:bodyPr>
            <a:normAutofit lnSpcReduction="10000"/>
          </a:bodyPr>
          <a:lstStyle/>
          <a:p>
            <a:r>
              <a:rPr lang="ru-RU" b="1" i="1" u="sng" dirty="0" smtClean="0"/>
              <a:t>Французская экономика широко открыта для внешних связей. </a:t>
            </a:r>
            <a:r>
              <a:rPr lang="ru-RU" dirty="0" smtClean="0"/>
              <a:t>Франция занимает второе место в мире по экспорту услуг и сельскохозяйственной продукции, четвертое место — по экспорту промышленной продукции (в основном оборудования). Главными внешнеэкономическими партнерами Франции явля­ются государства — члены Европейского союза. На страны ЕС приходится 63 % товарооборота страны и 60 % французского экспорта. Положительное торговое сальдо Франции с ЕС дос­тигло в 1998 г. 63 млрд. франков (9,6 млрд. евро). Германия явля­ется приоритетным торговым партнером Франции (16 % экспор­та, 20 % импорта). На втором месте — Италия (12 %), затем идут Ирландия и Нидерланды. Удельный вес США в торговом обороте Франции составляет 6,1 %.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173</TotalTime>
  <Words>2862</Words>
  <Application>Microsoft Office PowerPoint</Application>
  <PresentationFormat>Экран (4:3)</PresentationFormat>
  <Paragraphs>202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Бумажная</vt:lpstr>
      <vt:lpstr>Финансовая система Франции</vt:lpstr>
      <vt:lpstr>Макроэкономическое положение Франции</vt:lpstr>
      <vt:lpstr>Слайд 3</vt:lpstr>
      <vt:lpstr>Слайд 4</vt:lpstr>
      <vt:lpstr>Слайд 5</vt:lpstr>
      <vt:lpstr>Слайд 6</vt:lpstr>
      <vt:lpstr>Благоприятная экономическая конъюнктура способствовала снижению уровня безработицы во Франции </vt:lpstr>
      <vt:lpstr>Слайд 8</vt:lpstr>
      <vt:lpstr>Слайд 9</vt:lpstr>
      <vt:lpstr>. Бюджетная и финансовая системы Франции</vt:lpstr>
      <vt:lpstr>Государственный бюджет</vt:lpstr>
      <vt:lpstr>Расходы центрального бюджета также делятся на две части:</vt:lpstr>
      <vt:lpstr>Слайд 13</vt:lpstr>
      <vt:lpstr>Слайд 14</vt:lpstr>
      <vt:lpstr>Слайд 15</vt:lpstr>
      <vt:lpstr>Слайд 16</vt:lpstr>
      <vt:lpstr>Слайд 17</vt:lpstr>
      <vt:lpstr>       Контроль за исполнением бюджета делится на три вида: административный, судебный и парламентский. </vt:lpstr>
      <vt:lpstr>Местные бюджеты и другие звенья финансовой системы</vt:lpstr>
      <vt:lpstr>Система местных бюджетов Франции включает в себя не­сколько звеньев: </vt:lpstr>
      <vt:lpstr>Слайд 21</vt:lpstr>
      <vt:lpstr>Специальные фонды -</vt:lpstr>
      <vt:lpstr>Слайд 23</vt:lpstr>
      <vt:lpstr>Слайд 24</vt:lpstr>
      <vt:lpstr>Слайд 25</vt:lpstr>
      <vt:lpstr>Структура финансовой системы Франции</vt:lpstr>
      <vt:lpstr> Налоговая система Франции 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Генезис финансово-кредитной системы Франции </vt:lpstr>
      <vt:lpstr>Структура налоговых платежей во Франции 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Финансовая система Франции</dc:title>
  <dc:creator>Admin</dc:creator>
  <cp:lastModifiedBy>Admin</cp:lastModifiedBy>
  <cp:revision>19</cp:revision>
  <dcterms:created xsi:type="dcterms:W3CDTF">2012-03-11T19:03:05Z</dcterms:created>
  <dcterms:modified xsi:type="dcterms:W3CDTF">2012-03-12T05:35:25Z</dcterms:modified>
</cp:coreProperties>
</file>